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3"/>
    <p:sldId id="257" r:id="rId4"/>
    <p:sldId id="272" r:id="rId5"/>
    <p:sldId id="273" r:id="rId6"/>
    <p:sldId id="259" r:id="rId7"/>
    <p:sldId id="274" r:id="rId8"/>
    <p:sldId id="275" r:id="rId9"/>
    <p:sldId id="279" r:id="rId10"/>
    <p:sldId id="281" r:id="rId11"/>
    <p:sldId id="282" r:id="rId12"/>
    <p:sldId id="283" r:id="rId13"/>
    <p:sldId id="280" r:id="rId14"/>
  </p:sldIdLst>
  <p:sldSz cx="18288000" cy="10287000"/>
  <p:notesSz cx="6858000" cy="9144000"/>
  <p:embeddedFontLst>
    <p:embeddedFont>
      <p:font typeface="SimSun" panose="02010600030101010101" pitchFamily="2" charset="-122"/>
      <p:regular r:id="rId19"/>
    </p:embeddedFont>
    <p:embeddedFont>
      <p:font typeface="Times New Roman Semi-Bold" panose="02030702070405020303"/>
      <p:bold r:id="rId20"/>
    </p:embeddedFont>
    <p:embeddedFont>
      <p:font typeface="Calibri" panose="020F0502020204030204" charset="0"/>
      <p:regular r:id="rId21"/>
      <p:bold r:id="rId22"/>
      <p:italic r:id="rId23"/>
      <p:boldItalic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3674" autoAdjust="0"/>
  </p:normalViewPr>
  <p:slideViewPr>
    <p:cSldViewPr showGuides="1">
      <p:cViewPr varScale="1">
        <p:scale>
          <a:sx n="46" d="100"/>
          <a:sy n="46" d="100"/>
        </p:scale>
        <p:origin x="380" y="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font" Target="fonts/font6.fntdata"/><Relationship Id="rId23" Type="http://schemas.openxmlformats.org/officeDocument/2006/relationships/font" Target="fonts/font5.fntdata"/><Relationship Id="rId22" Type="http://schemas.openxmlformats.org/officeDocument/2006/relationships/font" Target="fonts/font4.fntdata"/><Relationship Id="rId21" Type="http://schemas.openxmlformats.org/officeDocument/2006/relationships/font" Target="fonts/font3.fntdata"/><Relationship Id="rId20" Type="http://schemas.openxmlformats.org/officeDocument/2006/relationships/font" Target="fonts/font2.fntdata"/><Relationship Id="rId2" Type="http://schemas.openxmlformats.org/officeDocument/2006/relationships/theme" Target="theme/theme1.xml"/><Relationship Id="rId19" Type="http://schemas.openxmlformats.org/officeDocument/2006/relationships/font" Target="fonts/font1.fntdata"/><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61058-3F6F-4254-B128-854B7506E5AC}" type="datetimeFigureOut">
              <a:rPr lang="en-IN" smtClean="0"/>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5CD41F-83E6-47B1-83A7-D870E5C2043F}"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9" Type="http://schemas.openxmlformats.org/officeDocument/2006/relationships/image" Target="../media/image9.jpeg"/><Relationship Id="rId8" Type="http://schemas.openxmlformats.org/officeDocument/2006/relationships/image" Target="../media/image8.jpeg"/><Relationship Id="rId7" Type="http://schemas.openxmlformats.org/officeDocument/2006/relationships/image" Target="../media/image7.png"/><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0" Type="http://schemas.openxmlformats.org/officeDocument/2006/relationships/slideLayout" Target="../slideLayouts/slideLayout7.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3648733" y="446475"/>
            <a:ext cx="4356321" cy="2142453"/>
          </a:xfrm>
          <a:custGeom>
            <a:avLst/>
            <a:gdLst/>
            <a:ahLst/>
            <a:cxnLst/>
            <a:rect l="l" t="t" r="r" b="b"/>
            <a:pathLst>
              <a:path w="4356321" h="2142453">
                <a:moveTo>
                  <a:pt x="0" y="0"/>
                </a:moveTo>
                <a:lnTo>
                  <a:pt x="4356321" y="0"/>
                </a:lnTo>
                <a:lnTo>
                  <a:pt x="4356321" y="2142453"/>
                </a:lnTo>
                <a:lnTo>
                  <a:pt x="0" y="2142453"/>
                </a:lnTo>
                <a:lnTo>
                  <a:pt x="0" y="0"/>
                </a:lnTo>
                <a:close/>
              </a:path>
            </a:pathLst>
          </a:custGeom>
          <a:blipFill>
            <a:blip r:embed="rId1"/>
            <a:stretch>
              <a:fillRect/>
            </a:stretch>
          </a:blipFill>
        </p:spPr>
      </p:sp>
      <p:sp>
        <p:nvSpPr>
          <p:cNvPr id="3" name="Freeform 3"/>
          <p:cNvSpPr/>
          <p:nvPr/>
        </p:nvSpPr>
        <p:spPr>
          <a:xfrm>
            <a:off x="705472" y="2231267"/>
            <a:ext cx="16553828" cy="79458"/>
          </a:xfrm>
          <a:custGeom>
            <a:avLst/>
            <a:gdLst/>
            <a:ahLst/>
            <a:cxnLst/>
            <a:rect l="l" t="t" r="r" b="b"/>
            <a:pathLst>
              <a:path w="16553828" h="79458">
                <a:moveTo>
                  <a:pt x="0" y="0"/>
                </a:moveTo>
                <a:lnTo>
                  <a:pt x="16553828" y="0"/>
                </a:lnTo>
                <a:lnTo>
                  <a:pt x="16553828" y="79459"/>
                </a:lnTo>
                <a:lnTo>
                  <a:pt x="0" y="79459"/>
                </a:lnTo>
                <a:lnTo>
                  <a:pt x="0" y="0"/>
                </a:lnTo>
                <a:close/>
              </a:path>
            </a:pathLst>
          </a:custGeom>
          <a:blipFill>
            <a:blip r:embed="rId2"/>
            <a:stretch>
              <a:fillRect/>
            </a:stretch>
          </a:blipFill>
        </p:spPr>
      </p:sp>
      <p:sp>
        <p:nvSpPr>
          <p:cNvPr id="4" name="TextBox 4"/>
          <p:cNvSpPr txBox="1"/>
          <p:nvPr/>
        </p:nvSpPr>
        <p:spPr>
          <a:xfrm>
            <a:off x="1981200" y="4572694"/>
            <a:ext cx="13639800" cy="4517199"/>
          </a:xfrm>
          <a:prstGeom prst="rect">
            <a:avLst/>
          </a:prstGeom>
        </p:spPr>
        <p:txBody>
          <a:bodyPr wrap="square" lIns="0" tIns="0" rIns="0" bIns="0" rtlCol="0" anchor="t">
            <a:spAutoFit/>
          </a:bodyPr>
          <a:lstStyle/>
          <a:p>
            <a:pPr algn="ctr">
              <a:lnSpc>
                <a:spcPts val="5210"/>
              </a:lnSpc>
              <a:spcBef>
                <a:spcPct val="0"/>
              </a:spcBef>
            </a:pPr>
            <a:r>
              <a:rPr lang="en-US" sz="5210" spc="-104" dirty="0">
                <a:solidFill>
                  <a:srgbClr val="0000FF"/>
                </a:solidFill>
                <a:latin typeface="Times New Roman" panose="02020603050405020304"/>
              </a:rPr>
              <a:t>Team Number   : 07</a:t>
            </a:r>
            <a:endParaRPr lang="en-US" sz="5210" spc="-104" dirty="0">
              <a:solidFill>
                <a:srgbClr val="0000FF"/>
              </a:solidFill>
              <a:latin typeface="Times New Roman" panose="02020603050405020304"/>
            </a:endParaRPr>
          </a:p>
          <a:p>
            <a:pPr algn="ctr">
              <a:lnSpc>
                <a:spcPts val="6085"/>
              </a:lnSpc>
            </a:pPr>
            <a:r>
              <a:rPr lang="en-US" sz="4910" spc="-98" dirty="0">
                <a:solidFill>
                  <a:srgbClr val="0000FF"/>
                </a:solidFill>
                <a:latin typeface="Times New Roman" panose="02020603050405020304"/>
              </a:rPr>
              <a:t> Team name and SRN : </a:t>
            </a:r>
            <a:endParaRPr lang="en-US" sz="4910" spc="-98" dirty="0">
              <a:solidFill>
                <a:srgbClr val="0000FF"/>
              </a:solidFill>
              <a:latin typeface="Times New Roman" panose="02020603050405020304"/>
            </a:endParaRPr>
          </a:p>
          <a:p>
            <a:pPr>
              <a:lnSpc>
                <a:spcPts val="6135"/>
              </a:lnSpc>
            </a:pPr>
            <a:r>
              <a:rPr lang="en-US" sz="4475" spc="-89" dirty="0">
                <a:solidFill>
                  <a:srgbClr val="0000FF"/>
                </a:solidFill>
                <a:latin typeface="Times New Roman" panose="02020603050405020304"/>
              </a:rPr>
              <a:t>Gowri Sriya R V S                             PES2UG21CS180</a:t>
            </a:r>
            <a:endParaRPr lang="en-US" sz="4475" spc="-89" dirty="0">
              <a:solidFill>
                <a:srgbClr val="0000FF"/>
              </a:solidFill>
              <a:latin typeface="Times New Roman" panose="02020603050405020304"/>
            </a:endParaRPr>
          </a:p>
          <a:p>
            <a:pPr>
              <a:lnSpc>
                <a:spcPts val="6135"/>
              </a:lnSpc>
            </a:pPr>
            <a:r>
              <a:rPr lang="en-US" sz="4475" spc="-89" dirty="0" err="1">
                <a:solidFill>
                  <a:srgbClr val="0000FF"/>
                </a:solidFill>
                <a:latin typeface="Times New Roman" panose="02020603050405020304"/>
              </a:rPr>
              <a:t>Lekhan</a:t>
            </a:r>
            <a:r>
              <a:rPr lang="en-US" sz="4475" spc="-89" dirty="0">
                <a:solidFill>
                  <a:srgbClr val="0000FF"/>
                </a:solidFill>
                <a:latin typeface="Times New Roman" panose="02020603050405020304"/>
              </a:rPr>
              <a:t> </a:t>
            </a:r>
            <a:r>
              <a:rPr lang="en-US" sz="4475" spc="-89" dirty="0" err="1">
                <a:solidFill>
                  <a:srgbClr val="0000FF"/>
                </a:solidFill>
                <a:latin typeface="Times New Roman" panose="02020603050405020304"/>
              </a:rPr>
              <a:t>Saathvik</a:t>
            </a:r>
            <a:r>
              <a:rPr lang="en-US" sz="4475" spc="-89" dirty="0">
                <a:solidFill>
                  <a:srgbClr val="0000FF"/>
                </a:solidFill>
                <a:latin typeface="Times New Roman" panose="02020603050405020304"/>
              </a:rPr>
              <a:t> </a:t>
            </a:r>
            <a:r>
              <a:rPr lang="en-US" sz="4475" spc="-89" dirty="0" err="1">
                <a:solidFill>
                  <a:srgbClr val="0000FF"/>
                </a:solidFill>
                <a:latin typeface="Times New Roman" panose="02020603050405020304"/>
              </a:rPr>
              <a:t>Lekkala</a:t>
            </a:r>
            <a:r>
              <a:rPr lang="en-US" sz="4475" spc="-89" dirty="0">
                <a:solidFill>
                  <a:srgbClr val="0000FF"/>
                </a:solidFill>
                <a:latin typeface="Times New Roman" panose="02020603050405020304"/>
              </a:rPr>
              <a:t>                  PES2UG21CS255</a:t>
            </a:r>
            <a:endParaRPr lang="en-US" sz="4475" spc="-89" dirty="0">
              <a:solidFill>
                <a:srgbClr val="0000FF"/>
              </a:solidFill>
              <a:latin typeface="Times New Roman" panose="02020603050405020304"/>
            </a:endParaRPr>
          </a:p>
          <a:p>
            <a:pPr>
              <a:lnSpc>
                <a:spcPts val="6135"/>
              </a:lnSpc>
            </a:pPr>
            <a:r>
              <a:rPr lang="en-US" sz="4475" spc="-89" dirty="0" err="1">
                <a:solidFill>
                  <a:srgbClr val="0000FF"/>
                </a:solidFill>
                <a:latin typeface="Times New Roman" panose="02020603050405020304"/>
              </a:rPr>
              <a:t>Mangali</a:t>
            </a:r>
            <a:r>
              <a:rPr lang="en-US" sz="4475" spc="-89" dirty="0">
                <a:solidFill>
                  <a:srgbClr val="0000FF"/>
                </a:solidFill>
                <a:latin typeface="Times New Roman" panose="02020603050405020304"/>
              </a:rPr>
              <a:t> Bhavya                                 PES2UG21CS277</a:t>
            </a:r>
            <a:endParaRPr lang="en-US" sz="4475" spc="-89" dirty="0">
              <a:solidFill>
                <a:srgbClr val="0000FF"/>
              </a:solidFill>
              <a:latin typeface="Times New Roman" panose="02020603050405020304"/>
            </a:endParaRPr>
          </a:p>
          <a:p>
            <a:pPr>
              <a:lnSpc>
                <a:spcPts val="6135"/>
              </a:lnSpc>
            </a:pPr>
            <a:r>
              <a:rPr lang="en-US" sz="4475" spc="-89" dirty="0">
                <a:solidFill>
                  <a:srgbClr val="0000FF"/>
                </a:solidFill>
                <a:latin typeface="Times New Roman" panose="02020603050405020304"/>
              </a:rPr>
              <a:t>Hansika </a:t>
            </a:r>
            <a:r>
              <a:rPr lang="en-US" sz="4475" spc="-89" dirty="0" err="1">
                <a:solidFill>
                  <a:srgbClr val="0000FF"/>
                </a:solidFill>
                <a:latin typeface="Times New Roman" panose="02020603050405020304"/>
              </a:rPr>
              <a:t>Pagadala</a:t>
            </a:r>
            <a:r>
              <a:rPr lang="en-US" sz="4475" spc="-89" dirty="0">
                <a:solidFill>
                  <a:srgbClr val="0000FF"/>
                </a:solidFill>
                <a:latin typeface="Times New Roman" panose="02020603050405020304"/>
              </a:rPr>
              <a:t>				     PES2UG21CS359</a:t>
            </a:r>
            <a:endParaRPr lang="en-US" sz="4475" spc="-89" dirty="0">
              <a:solidFill>
                <a:srgbClr val="0000FF"/>
              </a:solidFill>
              <a:latin typeface="Times New Roman" panose="02020603050405020304"/>
            </a:endParaRPr>
          </a:p>
        </p:txBody>
      </p:sp>
      <p:sp>
        <p:nvSpPr>
          <p:cNvPr id="5" name="TextBox 5"/>
          <p:cNvSpPr txBox="1"/>
          <p:nvPr/>
        </p:nvSpPr>
        <p:spPr>
          <a:xfrm>
            <a:off x="2209800" y="2872012"/>
            <a:ext cx="13182600" cy="1080232"/>
          </a:xfrm>
          <a:prstGeom prst="rect">
            <a:avLst/>
          </a:prstGeom>
        </p:spPr>
        <p:txBody>
          <a:bodyPr wrap="square" lIns="0" tIns="0" rIns="0" bIns="0" rtlCol="0" anchor="t">
            <a:spAutoFit/>
          </a:bodyPr>
          <a:lstStyle/>
          <a:p>
            <a:pPr algn="ctr">
              <a:lnSpc>
                <a:spcPts val="9655"/>
              </a:lnSpc>
              <a:spcBef>
                <a:spcPct val="0"/>
              </a:spcBef>
            </a:pPr>
            <a:r>
              <a:rPr lang="en-IN" sz="4900" b="1" dirty="0">
                <a:solidFill>
                  <a:srgbClr val="FF0000"/>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sym typeface="+mn-ea"/>
              </a:rPr>
              <a:t>FAKE CURRENCY DETECTION</a:t>
            </a:r>
            <a:endParaRPr lang="en-US" sz="4900" b="1" spc="-193"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12171" y="140856"/>
            <a:ext cx="3610567" cy="1775689"/>
          </a:xfrm>
          <a:custGeom>
            <a:avLst/>
            <a:gdLst/>
            <a:ahLst/>
            <a:cxnLst/>
            <a:rect l="l" t="t" r="r" b="b"/>
            <a:pathLst>
              <a:path w="3610567" h="1775689">
                <a:moveTo>
                  <a:pt x="0" y="0"/>
                </a:moveTo>
                <a:lnTo>
                  <a:pt x="3610567" y="0"/>
                </a:lnTo>
                <a:lnTo>
                  <a:pt x="3610567" y="1775688"/>
                </a:lnTo>
                <a:lnTo>
                  <a:pt x="0" y="1775688"/>
                </a:lnTo>
                <a:lnTo>
                  <a:pt x="0" y="0"/>
                </a:lnTo>
                <a:close/>
              </a:path>
            </a:pathLst>
          </a:custGeom>
          <a:blipFill>
            <a:blip r:embed="rId1"/>
            <a:stretch>
              <a:fillRect/>
            </a:stretch>
          </a:blipFill>
        </p:spPr>
      </p:sp>
      <p:sp>
        <p:nvSpPr>
          <p:cNvPr id="3" name="Freeform 3"/>
          <p:cNvSpPr/>
          <p:nvPr/>
        </p:nvSpPr>
        <p:spPr>
          <a:xfrm>
            <a:off x="2276606" y="2238809"/>
            <a:ext cx="14982694" cy="71917"/>
          </a:xfrm>
          <a:custGeom>
            <a:avLst/>
            <a:gdLst/>
            <a:ahLst/>
            <a:cxnLst/>
            <a:rect l="l" t="t" r="r" b="b"/>
            <a:pathLst>
              <a:path w="14982694" h="71917">
                <a:moveTo>
                  <a:pt x="0" y="0"/>
                </a:moveTo>
                <a:lnTo>
                  <a:pt x="14982694" y="0"/>
                </a:lnTo>
                <a:lnTo>
                  <a:pt x="14982694" y="71917"/>
                </a:lnTo>
                <a:lnTo>
                  <a:pt x="0" y="71917"/>
                </a:lnTo>
                <a:lnTo>
                  <a:pt x="0" y="0"/>
                </a:lnTo>
                <a:close/>
              </a:path>
            </a:pathLst>
          </a:custGeom>
          <a:blipFill>
            <a:blip r:embed="rId2"/>
            <a:stretch>
              <a:fillRect/>
            </a:stretch>
          </a:blipFill>
        </p:spPr>
      </p:sp>
      <p:sp>
        <p:nvSpPr>
          <p:cNvPr id="5" name="TextBox 5"/>
          <p:cNvSpPr txBox="1"/>
          <p:nvPr/>
        </p:nvSpPr>
        <p:spPr>
          <a:xfrm>
            <a:off x="9525000" y="1526274"/>
            <a:ext cx="9220200" cy="664477"/>
          </a:xfrm>
          <a:prstGeom prst="rect">
            <a:avLst/>
          </a:prstGeom>
        </p:spPr>
        <p:txBody>
          <a:bodyPr wrap="square" lIns="0" tIns="0" rIns="0" bIns="0" rtlCol="0" anchor="t">
            <a:spAutoFit/>
          </a:bodyPr>
          <a:lstStyle/>
          <a:p>
            <a:pPr algn="ctr">
              <a:lnSpc>
                <a:spcPts val="4970"/>
              </a:lnSpc>
              <a:spcBef>
                <a:spcPct val="0"/>
              </a:spcBef>
            </a:pPr>
            <a:r>
              <a:rPr lang="en-US" sz="4970" spc="-99" dirty="0">
                <a:solidFill>
                  <a:srgbClr val="E64130"/>
                </a:solidFill>
                <a:latin typeface="Times New Roman Semi-Bold" panose="02030702070405020303"/>
              </a:rPr>
              <a:t>Output</a:t>
            </a:r>
            <a:endParaRPr lang="en-US" sz="4970" spc="-99" dirty="0">
              <a:solidFill>
                <a:srgbClr val="E64130"/>
              </a:solidFill>
              <a:latin typeface="Times New Roman Semi-Bold" panose="02030702070405020303"/>
            </a:endParaRPr>
          </a:p>
        </p:txBody>
      </p:sp>
      <p:pic>
        <p:nvPicPr>
          <p:cNvPr id="8" name="Picture 7"/>
          <p:cNvPicPr>
            <a:picLocks noChangeAspect="1"/>
          </p:cNvPicPr>
          <p:nvPr/>
        </p:nvPicPr>
        <p:blipFill>
          <a:blip r:embed="rId3"/>
          <a:stretch>
            <a:fillRect/>
          </a:stretch>
        </p:blipFill>
        <p:spPr>
          <a:xfrm>
            <a:off x="2276606" y="2552700"/>
            <a:ext cx="7013712" cy="3262192"/>
          </a:xfrm>
          <a:prstGeom prst="rect">
            <a:avLst/>
          </a:prstGeom>
        </p:spPr>
      </p:pic>
      <p:pic>
        <p:nvPicPr>
          <p:cNvPr id="10" name="Picture 9"/>
          <p:cNvPicPr>
            <a:picLocks noChangeAspect="1"/>
          </p:cNvPicPr>
          <p:nvPr/>
        </p:nvPicPr>
        <p:blipFill>
          <a:blip r:embed="rId4"/>
          <a:stretch>
            <a:fillRect/>
          </a:stretch>
        </p:blipFill>
        <p:spPr>
          <a:xfrm>
            <a:off x="10017600" y="2624617"/>
            <a:ext cx="7241700" cy="3281109"/>
          </a:xfrm>
          <a:prstGeom prst="rect">
            <a:avLst/>
          </a:prstGeom>
        </p:spPr>
      </p:pic>
      <p:pic>
        <p:nvPicPr>
          <p:cNvPr id="12" name="Picture 11"/>
          <p:cNvPicPr>
            <a:picLocks noChangeAspect="1"/>
          </p:cNvPicPr>
          <p:nvPr/>
        </p:nvPicPr>
        <p:blipFill>
          <a:blip r:embed="rId5"/>
          <a:stretch>
            <a:fillRect/>
          </a:stretch>
        </p:blipFill>
        <p:spPr>
          <a:xfrm>
            <a:off x="1898918" y="6360541"/>
            <a:ext cx="7391400" cy="3375300"/>
          </a:xfrm>
          <a:prstGeom prst="rect">
            <a:avLst/>
          </a:prstGeom>
        </p:spPr>
      </p:pic>
      <p:pic>
        <p:nvPicPr>
          <p:cNvPr id="14" name="Picture 13"/>
          <p:cNvPicPr>
            <a:picLocks noChangeAspect="1"/>
          </p:cNvPicPr>
          <p:nvPr/>
        </p:nvPicPr>
        <p:blipFill>
          <a:blip r:embed="rId6"/>
          <a:stretch>
            <a:fillRect/>
          </a:stretch>
        </p:blipFill>
        <p:spPr>
          <a:xfrm>
            <a:off x="10017600" y="6360541"/>
            <a:ext cx="7391400" cy="357975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12171" y="140856"/>
            <a:ext cx="3610567" cy="1775689"/>
          </a:xfrm>
          <a:custGeom>
            <a:avLst/>
            <a:gdLst/>
            <a:ahLst/>
            <a:cxnLst/>
            <a:rect l="l" t="t" r="r" b="b"/>
            <a:pathLst>
              <a:path w="3610567" h="1775689">
                <a:moveTo>
                  <a:pt x="0" y="0"/>
                </a:moveTo>
                <a:lnTo>
                  <a:pt x="3610567" y="0"/>
                </a:lnTo>
                <a:lnTo>
                  <a:pt x="3610567" y="1775688"/>
                </a:lnTo>
                <a:lnTo>
                  <a:pt x="0" y="1775688"/>
                </a:lnTo>
                <a:lnTo>
                  <a:pt x="0" y="0"/>
                </a:lnTo>
                <a:close/>
              </a:path>
            </a:pathLst>
          </a:custGeom>
          <a:blipFill>
            <a:blip r:embed="rId1"/>
            <a:stretch>
              <a:fillRect/>
            </a:stretch>
          </a:blipFill>
        </p:spPr>
      </p:sp>
      <p:sp>
        <p:nvSpPr>
          <p:cNvPr id="3" name="Freeform 3"/>
          <p:cNvSpPr/>
          <p:nvPr/>
        </p:nvSpPr>
        <p:spPr>
          <a:xfrm>
            <a:off x="2276606" y="2238809"/>
            <a:ext cx="14982694" cy="71917"/>
          </a:xfrm>
          <a:custGeom>
            <a:avLst/>
            <a:gdLst/>
            <a:ahLst/>
            <a:cxnLst/>
            <a:rect l="l" t="t" r="r" b="b"/>
            <a:pathLst>
              <a:path w="14982694" h="71917">
                <a:moveTo>
                  <a:pt x="0" y="0"/>
                </a:moveTo>
                <a:lnTo>
                  <a:pt x="14982694" y="0"/>
                </a:lnTo>
                <a:lnTo>
                  <a:pt x="14982694" y="71917"/>
                </a:lnTo>
                <a:lnTo>
                  <a:pt x="0" y="71917"/>
                </a:lnTo>
                <a:lnTo>
                  <a:pt x="0" y="0"/>
                </a:lnTo>
                <a:close/>
              </a:path>
            </a:pathLst>
          </a:custGeom>
          <a:blipFill>
            <a:blip r:embed="rId2"/>
            <a:stretch>
              <a:fillRect/>
            </a:stretch>
          </a:blipFill>
        </p:spPr>
      </p:sp>
      <p:sp>
        <p:nvSpPr>
          <p:cNvPr id="5" name="TextBox 5"/>
          <p:cNvSpPr txBox="1"/>
          <p:nvPr/>
        </p:nvSpPr>
        <p:spPr>
          <a:xfrm>
            <a:off x="9525000" y="1526274"/>
            <a:ext cx="9220200" cy="664477"/>
          </a:xfrm>
          <a:prstGeom prst="rect">
            <a:avLst/>
          </a:prstGeom>
        </p:spPr>
        <p:txBody>
          <a:bodyPr wrap="square" lIns="0" tIns="0" rIns="0" bIns="0" rtlCol="0" anchor="t">
            <a:spAutoFit/>
          </a:bodyPr>
          <a:lstStyle/>
          <a:p>
            <a:pPr algn="ctr">
              <a:lnSpc>
                <a:spcPts val="4970"/>
              </a:lnSpc>
              <a:spcBef>
                <a:spcPct val="0"/>
              </a:spcBef>
            </a:pPr>
            <a:r>
              <a:rPr lang="en-US" sz="4970" spc="-99" dirty="0">
                <a:solidFill>
                  <a:srgbClr val="E64130"/>
                </a:solidFill>
                <a:latin typeface="Times New Roman Semi-Bold" panose="02030702070405020303"/>
              </a:rPr>
              <a:t>Output</a:t>
            </a:r>
            <a:endParaRPr lang="en-US" sz="4970" spc="-99" dirty="0">
              <a:solidFill>
                <a:srgbClr val="E64130"/>
              </a:solidFill>
              <a:latin typeface="Times New Roman Semi-Bold" panose="02030702070405020303"/>
            </a:endParaRPr>
          </a:p>
        </p:txBody>
      </p:sp>
      <p:pic>
        <p:nvPicPr>
          <p:cNvPr id="6" name="Picture 5"/>
          <p:cNvPicPr>
            <a:picLocks noChangeAspect="1"/>
          </p:cNvPicPr>
          <p:nvPr/>
        </p:nvPicPr>
        <p:blipFill>
          <a:blip r:embed="rId3"/>
          <a:stretch>
            <a:fillRect/>
          </a:stretch>
        </p:blipFill>
        <p:spPr>
          <a:xfrm>
            <a:off x="1124154" y="3848100"/>
            <a:ext cx="7668456" cy="3485661"/>
          </a:xfrm>
          <a:prstGeom prst="rect">
            <a:avLst/>
          </a:prstGeom>
        </p:spPr>
      </p:pic>
      <p:pic>
        <p:nvPicPr>
          <p:cNvPr id="9" name="Picture 8"/>
          <p:cNvPicPr>
            <a:picLocks noChangeAspect="1"/>
          </p:cNvPicPr>
          <p:nvPr/>
        </p:nvPicPr>
        <p:blipFill>
          <a:blip r:embed="rId4"/>
          <a:stretch>
            <a:fillRect/>
          </a:stretch>
        </p:blipFill>
        <p:spPr>
          <a:xfrm>
            <a:off x="9305974" y="3830782"/>
            <a:ext cx="7857872" cy="366066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12171" y="140856"/>
            <a:ext cx="3610567" cy="1775689"/>
          </a:xfrm>
          <a:custGeom>
            <a:avLst/>
            <a:gdLst/>
            <a:ahLst/>
            <a:cxnLst/>
            <a:rect l="l" t="t" r="r" b="b"/>
            <a:pathLst>
              <a:path w="3610567" h="1775689">
                <a:moveTo>
                  <a:pt x="0" y="0"/>
                </a:moveTo>
                <a:lnTo>
                  <a:pt x="3610567" y="0"/>
                </a:lnTo>
                <a:lnTo>
                  <a:pt x="3610567" y="1775688"/>
                </a:lnTo>
                <a:lnTo>
                  <a:pt x="0" y="1775688"/>
                </a:lnTo>
                <a:lnTo>
                  <a:pt x="0" y="0"/>
                </a:lnTo>
                <a:close/>
              </a:path>
            </a:pathLst>
          </a:custGeom>
          <a:blipFill>
            <a:blip r:embed="rId1"/>
            <a:stretch>
              <a:fillRect/>
            </a:stretch>
          </a:blipFill>
        </p:spPr>
      </p:sp>
      <p:sp>
        <p:nvSpPr>
          <p:cNvPr id="3" name="Freeform 3"/>
          <p:cNvSpPr/>
          <p:nvPr/>
        </p:nvSpPr>
        <p:spPr>
          <a:xfrm>
            <a:off x="2276606" y="2238809"/>
            <a:ext cx="14982694" cy="71917"/>
          </a:xfrm>
          <a:custGeom>
            <a:avLst/>
            <a:gdLst/>
            <a:ahLst/>
            <a:cxnLst/>
            <a:rect l="l" t="t" r="r" b="b"/>
            <a:pathLst>
              <a:path w="14982694" h="71917">
                <a:moveTo>
                  <a:pt x="0" y="0"/>
                </a:moveTo>
                <a:lnTo>
                  <a:pt x="14982694" y="0"/>
                </a:lnTo>
                <a:lnTo>
                  <a:pt x="14982694" y="71917"/>
                </a:lnTo>
                <a:lnTo>
                  <a:pt x="0" y="71917"/>
                </a:lnTo>
                <a:lnTo>
                  <a:pt x="0" y="0"/>
                </a:lnTo>
                <a:close/>
              </a:path>
            </a:pathLst>
          </a:custGeom>
          <a:blipFill>
            <a:blip r:embed="rId2"/>
            <a:stretch>
              <a:fillRect/>
            </a:stretch>
          </a:blipFill>
        </p:spPr>
      </p:sp>
      <p:sp>
        <p:nvSpPr>
          <p:cNvPr id="4" name="TextBox 4"/>
          <p:cNvSpPr txBox="1"/>
          <p:nvPr/>
        </p:nvSpPr>
        <p:spPr>
          <a:xfrm>
            <a:off x="2590800" y="3067099"/>
            <a:ext cx="14782800" cy="2937343"/>
          </a:xfrm>
          <a:prstGeom prst="rect">
            <a:avLst/>
          </a:prstGeom>
        </p:spPr>
        <p:txBody>
          <a:bodyPr wrap="square" lIns="0" tIns="0" rIns="0" bIns="0" rtlCol="0" anchor="t">
            <a:spAutoFit/>
          </a:bodyPr>
          <a:lstStyle/>
          <a:p>
            <a:pPr>
              <a:lnSpc>
                <a:spcPts val="3820"/>
              </a:lnSpc>
            </a:pPr>
            <a:endParaRPr lang="en-US" sz="4500" spc="-76" dirty="0">
              <a:solidFill>
                <a:srgbClr val="0000FF"/>
              </a:solidFill>
              <a:latin typeface="Times New Roman" panose="02020603050405020304" pitchFamily="18" charset="0"/>
              <a:cs typeface="Times New Roman" panose="02020603050405020304" pitchFamily="18" charset="0"/>
            </a:endParaRPr>
          </a:p>
          <a:p>
            <a:pPr>
              <a:lnSpc>
                <a:spcPts val="3820"/>
              </a:lnSpc>
            </a:pPr>
            <a:endParaRPr lang="en-US" sz="4500" spc="-76" dirty="0">
              <a:solidFill>
                <a:srgbClr val="0000FF"/>
              </a:solidFill>
              <a:latin typeface="Times New Roman" panose="02020603050405020304" pitchFamily="18" charset="0"/>
              <a:cs typeface="Times New Roman" panose="02020603050405020304" pitchFamily="18" charset="0"/>
            </a:endParaRPr>
          </a:p>
          <a:p>
            <a:pPr>
              <a:lnSpc>
                <a:spcPts val="3820"/>
              </a:lnSpc>
            </a:pPr>
            <a:endParaRPr lang="en-US" sz="4500" spc="-76" dirty="0">
              <a:solidFill>
                <a:srgbClr val="0000FF"/>
              </a:solidFill>
              <a:latin typeface="Times New Roman" panose="02020603050405020304" pitchFamily="18" charset="0"/>
              <a:cs typeface="Times New Roman" panose="02020603050405020304" pitchFamily="18" charset="0"/>
            </a:endParaRPr>
          </a:p>
          <a:p>
            <a:pPr>
              <a:lnSpc>
                <a:spcPts val="3820"/>
              </a:lnSpc>
            </a:pPr>
            <a:endParaRPr lang="en-US" sz="4500" spc="-76" dirty="0">
              <a:solidFill>
                <a:srgbClr val="0000FF"/>
              </a:solidFill>
              <a:latin typeface="Times New Roman" panose="02020603050405020304" pitchFamily="18" charset="0"/>
              <a:cs typeface="Times New Roman" panose="02020603050405020304" pitchFamily="18" charset="0"/>
            </a:endParaRPr>
          </a:p>
          <a:p>
            <a:pPr>
              <a:lnSpc>
                <a:spcPts val="3820"/>
              </a:lnSpc>
            </a:pPr>
            <a:endParaRPr lang="en-US" sz="4500" spc="-76" dirty="0">
              <a:solidFill>
                <a:srgbClr val="0000FF"/>
              </a:solidFill>
              <a:latin typeface="Times New Roman" panose="02020603050405020304" pitchFamily="18" charset="0"/>
              <a:cs typeface="Times New Roman" panose="02020603050405020304" pitchFamily="18" charset="0"/>
            </a:endParaRPr>
          </a:p>
          <a:p>
            <a:pPr>
              <a:lnSpc>
                <a:spcPts val="3820"/>
              </a:lnSpc>
            </a:pPr>
            <a:r>
              <a:rPr lang="en-US" sz="4500" spc="-76" dirty="0">
                <a:solidFill>
                  <a:srgbClr val="0000FF"/>
                </a:solidFill>
                <a:latin typeface="Times New Roman" panose="02020603050405020304" pitchFamily="18" charset="0"/>
                <a:cs typeface="Times New Roman" panose="02020603050405020304" pitchFamily="18" charset="0"/>
              </a:rPr>
              <a:t>					</a:t>
            </a:r>
            <a:r>
              <a:rPr lang="en-US" sz="5000" b="1" spc="-76" dirty="0">
                <a:solidFill>
                  <a:srgbClr val="FF0000"/>
                </a:solidFill>
                <a:latin typeface="Times New Roman" panose="02020603050405020304" pitchFamily="18" charset="0"/>
                <a:cs typeface="Times New Roman" panose="02020603050405020304" pitchFamily="18" charset="0"/>
              </a:rPr>
              <a:t>THANK YOU</a:t>
            </a:r>
            <a:endParaRPr lang="en-US" sz="5000" b="1" spc="-76" dirty="0">
              <a:solidFill>
                <a:srgbClr val="FF0000"/>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9525000" y="1526274"/>
            <a:ext cx="9220200" cy="664477"/>
          </a:xfrm>
          <a:prstGeom prst="rect">
            <a:avLst/>
          </a:prstGeom>
        </p:spPr>
        <p:txBody>
          <a:bodyPr wrap="square" lIns="0" tIns="0" rIns="0" bIns="0" rtlCol="0" anchor="t">
            <a:spAutoFit/>
          </a:bodyPr>
          <a:lstStyle/>
          <a:p>
            <a:pPr algn="ctr">
              <a:lnSpc>
                <a:spcPts val="4970"/>
              </a:lnSpc>
              <a:spcBef>
                <a:spcPct val="0"/>
              </a:spcBef>
            </a:pPr>
            <a:endParaRPr lang="en-US" sz="4970" spc="-99" dirty="0">
              <a:solidFill>
                <a:srgbClr val="E64130"/>
              </a:solidFill>
              <a:latin typeface="Times New Roman Semi-Bold" panose="02030702070405020303"/>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77433" y="0"/>
            <a:ext cx="3610567" cy="1775689"/>
          </a:xfrm>
          <a:custGeom>
            <a:avLst/>
            <a:gdLst/>
            <a:ahLst/>
            <a:cxnLst/>
            <a:rect l="l" t="t" r="r" b="b"/>
            <a:pathLst>
              <a:path w="3610567" h="1775689">
                <a:moveTo>
                  <a:pt x="0" y="0"/>
                </a:moveTo>
                <a:lnTo>
                  <a:pt x="3610567" y="0"/>
                </a:lnTo>
                <a:lnTo>
                  <a:pt x="3610567" y="1775689"/>
                </a:lnTo>
                <a:lnTo>
                  <a:pt x="0" y="1775689"/>
                </a:lnTo>
                <a:lnTo>
                  <a:pt x="0" y="0"/>
                </a:lnTo>
                <a:close/>
              </a:path>
            </a:pathLst>
          </a:custGeom>
          <a:blipFill>
            <a:blip r:embed="rId1"/>
            <a:stretch>
              <a:fillRect/>
            </a:stretch>
          </a:blipFill>
        </p:spPr>
      </p:sp>
      <p:sp>
        <p:nvSpPr>
          <p:cNvPr id="3" name="Freeform 3"/>
          <p:cNvSpPr/>
          <p:nvPr/>
        </p:nvSpPr>
        <p:spPr>
          <a:xfrm>
            <a:off x="2276606" y="2238809"/>
            <a:ext cx="14982694" cy="71917"/>
          </a:xfrm>
          <a:custGeom>
            <a:avLst/>
            <a:gdLst/>
            <a:ahLst/>
            <a:cxnLst/>
            <a:rect l="l" t="t" r="r" b="b"/>
            <a:pathLst>
              <a:path w="14982694" h="71917">
                <a:moveTo>
                  <a:pt x="0" y="0"/>
                </a:moveTo>
                <a:lnTo>
                  <a:pt x="14982694" y="0"/>
                </a:lnTo>
                <a:lnTo>
                  <a:pt x="14982694" y="71917"/>
                </a:lnTo>
                <a:lnTo>
                  <a:pt x="0" y="71917"/>
                </a:lnTo>
                <a:lnTo>
                  <a:pt x="0" y="0"/>
                </a:lnTo>
                <a:close/>
              </a:path>
            </a:pathLst>
          </a:custGeom>
          <a:blipFill>
            <a:blip r:embed="rId2"/>
            <a:stretch>
              <a:fillRect/>
            </a:stretch>
          </a:blipFill>
        </p:spPr>
      </p:sp>
      <p:sp>
        <p:nvSpPr>
          <p:cNvPr id="4" name="TextBox 4"/>
          <p:cNvSpPr txBox="1"/>
          <p:nvPr/>
        </p:nvSpPr>
        <p:spPr>
          <a:xfrm>
            <a:off x="2223795" y="3073643"/>
            <a:ext cx="10109607" cy="4167808"/>
          </a:xfrm>
          <a:prstGeom prst="rect">
            <a:avLst/>
          </a:prstGeom>
        </p:spPr>
        <p:txBody>
          <a:bodyPr lIns="0" tIns="0" rIns="0" bIns="0" rtlCol="0" anchor="t">
            <a:spAutoFit/>
          </a:bodyPr>
          <a:lstStyle/>
          <a:p>
            <a:pPr marL="1412240" lvl="1" indent="-706120">
              <a:lnSpc>
                <a:spcPts val="6540"/>
              </a:lnSpc>
              <a:buFont typeface="Arial" panose="020B0604020202020204"/>
              <a:buChar char="•"/>
            </a:pPr>
            <a:r>
              <a:rPr lang="en-US" sz="6540" spc="-130" dirty="0">
                <a:solidFill>
                  <a:srgbClr val="0000FF"/>
                </a:solidFill>
                <a:latin typeface="Times New Roman" panose="02020603050405020304"/>
              </a:rPr>
              <a:t>Problem Statement</a:t>
            </a:r>
            <a:endParaRPr lang="en-US" sz="6540" spc="-130" dirty="0">
              <a:solidFill>
                <a:srgbClr val="0000FF"/>
              </a:solidFill>
              <a:latin typeface="Times New Roman" panose="02020603050405020304"/>
            </a:endParaRPr>
          </a:p>
          <a:p>
            <a:pPr marL="1412240" lvl="1" indent="-706120">
              <a:lnSpc>
                <a:spcPts val="6540"/>
              </a:lnSpc>
              <a:buFont typeface="Arial" panose="020B0604020202020204"/>
              <a:buChar char="•"/>
            </a:pPr>
            <a:r>
              <a:rPr lang="en-US" sz="6540" spc="-130" dirty="0">
                <a:solidFill>
                  <a:srgbClr val="0000FF"/>
                </a:solidFill>
                <a:latin typeface="Times New Roman" panose="02020603050405020304"/>
              </a:rPr>
              <a:t>Dataset Used</a:t>
            </a:r>
            <a:endParaRPr lang="en-US" sz="6540" spc="-130" dirty="0">
              <a:solidFill>
                <a:srgbClr val="0000FF"/>
              </a:solidFill>
              <a:latin typeface="Times New Roman" panose="02020603050405020304"/>
            </a:endParaRPr>
          </a:p>
          <a:p>
            <a:pPr marL="1412240" lvl="1" indent="-706120">
              <a:lnSpc>
                <a:spcPts val="6540"/>
              </a:lnSpc>
              <a:buFont typeface="Arial" panose="020B0604020202020204"/>
              <a:buChar char="•"/>
            </a:pPr>
            <a:r>
              <a:rPr lang="en-US" sz="6540" spc="-130" dirty="0">
                <a:solidFill>
                  <a:srgbClr val="0000FF"/>
                </a:solidFill>
                <a:latin typeface="Times New Roman" panose="02020603050405020304"/>
              </a:rPr>
              <a:t>Model Proposed</a:t>
            </a:r>
            <a:endParaRPr lang="en-US" sz="6540" spc="-130" dirty="0">
              <a:solidFill>
                <a:srgbClr val="0000FF"/>
              </a:solidFill>
              <a:latin typeface="Times New Roman" panose="02020603050405020304"/>
            </a:endParaRPr>
          </a:p>
          <a:p>
            <a:pPr marL="1412240" lvl="1" indent="-706120">
              <a:lnSpc>
                <a:spcPts val="6540"/>
              </a:lnSpc>
              <a:buFont typeface="Arial" panose="020B0604020202020204"/>
              <a:buChar char="•"/>
            </a:pPr>
            <a:r>
              <a:rPr lang="en-US" sz="6540" spc="-130" dirty="0">
                <a:solidFill>
                  <a:srgbClr val="0000FF"/>
                </a:solidFill>
                <a:latin typeface="Times New Roman" panose="02020603050405020304"/>
              </a:rPr>
              <a:t>Novelty</a:t>
            </a:r>
            <a:endParaRPr lang="en-US" sz="6540" spc="-130" dirty="0">
              <a:solidFill>
                <a:srgbClr val="0000FF"/>
              </a:solidFill>
              <a:latin typeface="Times New Roman" panose="02020603050405020304"/>
            </a:endParaRPr>
          </a:p>
          <a:p>
            <a:pPr marL="1412240" lvl="1" indent="-706120">
              <a:lnSpc>
                <a:spcPts val="6540"/>
              </a:lnSpc>
              <a:buFont typeface="Arial" panose="020B0604020202020204"/>
              <a:buChar char="•"/>
            </a:pPr>
            <a:r>
              <a:rPr lang="en-US" sz="6540" spc="-130" dirty="0">
                <a:solidFill>
                  <a:srgbClr val="0000FF"/>
                </a:solidFill>
                <a:latin typeface="Times New Roman" panose="02020603050405020304"/>
              </a:rPr>
              <a:t>Outputs</a:t>
            </a:r>
            <a:endParaRPr lang="en-US" sz="6540" spc="-130" dirty="0">
              <a:solidFill>
                <a:srgbClr val="0000FF"/>
              </a:solidFill>
              <a:latin typeface="Times New Roman" panose="02020603050405020304"/>
            </a:endParaRPr>
          </a:p>
        </p:txBody>
      </p:sp>
      <p:sp>
        <p:nvSpPr>
          <p:cNvPr id="5" name="TextBox 5"/>
          <p:cNvSpPr txBox="1"/>
          <p:nvPr/>
        </p:nvSpPr>
        <p:spPr>
          <a:xfrm>
            <a:off x="7262067" y="1355776"/>
            <a:ext cx="13359912" cy="954950"/>
          </a:xfrm>
          <a:prstGeom prst="rect">
            <a:avLst/>
          </a:prstGeom>
        </p:spPr>
        <p:txBody>
          <a:bodyPr lIns="0" tIns="0" rIns="0" bIns="0" rtlCol="0" anchor="t">
            <a:spAutoFit/>
          </a:bodyPr>
          <a:lstStyle/>
          <a:p>
            <a:pPr algn="ctr">
              <a:lnSpc>
                <a:spcPts val="6170"/>
              </a:lnSpc>
              <a:spcBef>
                <a:spcPct val="0"/>
              </a:spcBef>
            </a:pPr>
            <a:r>
              <a:rPr lang="en-US" sz="6170" spc="-123">
                <a:solidFill>
                  <a:srgbClr val="E64130"/>
                </a:solidFill>
                <a:latin typeface="Times New Roman Semi-Bold" panose="02030702070405020303"/>
              </a:rPr>
              <a:t>Outline</a:t>
            </a:r>
            <a:endParaRPr lang="en-US" sz="6170" spc="-123">
              <a:solidFill>
                <a:srgbClr val="E64130"/>
              </a:solidFill>
              <a:latin typeface="Times New Roman Semi-Bold" panose="02030702070405020303"/>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12171" y="140856"/>
            <a:ext cx="3610567" cy="1775689"/>
          </a:xfrm>
          <a:custGeom>
            <a:avLst/>
            <a:gdLst/>
            <a:ahLst/>
            <a:cxnLst/>
            <a:rect l="l" t="t" r="r" b="b"/>
            <a:pathLst>
              <a:path w="3610567" h="1775689">
                <a:moveTo>
                  <a:pt x="0" y="0"/>
                </a:moveTo>
                <a:lnTo>
                  <a:pt x="3610567" y="0"/>
                </a:lnTo>
                <a:lnTo>
                  <a:pt x="3610567" y="1775688"/>
                </a:lnTo>
                <a:lnTo>
                  <a:pt x="0" y="1775688"/>
                </a:lnTo>
                <a:lnTo>
                  <a:pt x="0" y="0"/>
                </a:lnTo>
                <a:close/>
              </a:path>
            </a:pathLst>
          </a:custGeom>
          <a:blipFill>
            <a:blip r:embed="rId1"/>
            <a:stretch>
              <a:fillRect/>
            </a:stretch>
          </a:blipFill>
        </p:spPr>
      </p:sp>
      <p:sp>
        <p:nvSpPr>
          <p:cNvPr id="3" name="Freeform 3"/>
          <p:cNvSpPr/>
          <p:nvPr/>
        </p:nvSpPr>
        <p:spPr>
          <a:xfrm>
            <a:off x="2276606" y="2238809"/>
            <a:ext cx="14982694" cy="71917"/>
          </a:xfrm>
          <a:custGeom>
            <a:avLst/>
            <a:gdLst/>
            <a:ahLst/>
            <a:cxnLst/>
            <a:rect l="l" t="t" r="r" b="b"/>
            <a:pathLst>
              <a:path w="14982694" h="71917">
                <a:moveTo>
                  <a:pt x="0" y="0"/>
                </a:moveTo>
                <a:lnTo>
                  <a:pt x="14982694" y="0"/>
                </a:lnTo>
                <a:lnTo>
                  <a:pt x="14982694" y="71917"/>
                </a:lnTo>
                <a:lnTo>
                  <a:pt x="0" y="71917"/>
                </a:lnTo>
                <a:lnTo>
                  <a:pt x="0" y="0"/>
                </a:lnTo>
                <a:close/>
              </a:path>
            </a:pathLst>
          </a:custGeom>
          <a:blipFill>
            <a:blip r:embed="rId2"/>
            <a:stretch>
              <a:fillRect/>
            </a:stretch>
          </a:blipFill>
        </p:spPr>
      </p:sp>
      <p:sp>
        <p:nvSpPr>
          <p:cNvPr id="4" name="TextBox 4"/>
          <p:cNvSpPr txBox="1"/>
          <p:nvPr/>
        </p:nvSpPr>
        <p:spPr>
          <a:xfrm>
            <a:off x="2376553" y="3263863"/>
            <a:ext cx="14782800" cy="5399555"/>
          </a:xfrm>
          <a:prstGeom prst="rect">
            <a:avLst/>
          </a:prstGeom>
        </p:spPr>
        <p:txBody>
          <a:bodyPr wrap="square" lIns="0" tIns="0" rIns="0" bIns="0" rtlCol="0" anchor="t">
            <a:spAutoFit/>
          </a:bodyPr>
          <a:lstStyle/>
          <a:p>
            <a:pPr marL="0" indent="0">
              <a:lnSpc>
                <a:spcPct val="100000"/>
              </a:lnSpc>
              <a:buNone/>
            </a:pPr>
            <a:endParaRPr lang="en-US" sz="4500" dirty="0">
              <a:solidFill>
                <a:srgbClr val="0000FF"/>
              </a:solidFill>
              <a:latin typeface="Times New Roman" panose="02020603050405020304" pitchFamily="18" charset="0"/>
              <a:cs typeface="Times New Roman" panose="02020603050405020304" pitchFamily="18" charset="0"/>
              <a:sym typeface="+mn-ea"/>
            </a:endParaRPr>
          </a:p>
          <a:p>
            <a:pPr marL="685800" indent="-685800">
              <a:lnSpc>
                <a:spcPct val="100000"/>
              </a:lnSpc>
              <a:buFont typeface="Arial" panose="020B0604020202020204" pitchFamily="34" charset="0"/>
              <a:buChar char="•"/>
            </a:pPr>
            <a:r>
              <a:rPr lang="en-US" sz="4500" dirty="0">
                <a:solidFill>
                  <a:srgbClr val="0000FF"/>
                </a:solidFill>
                <a:latin typeface="Times New Roman" panose="02020603050405020304" pitchFamily="18" charset="0"/>
                <a:cs typeface="Times New Roman" panose="02020603050405020304" pitchFamily="18" charset="0"/>
                <a:sym typeface="+mn-ea"/>
              </a:rPr>
              <a:t>The aim of this project is to test the authenticity of Indian currency notes by preparing a system which takes the image of currency bill as input and gives the ﬁnal result by applying various image processing, computer vision, deep learning techniques and algorithms.</a:t>
            </a:r>
            <a:endParaRPr lang="en-US" sz="4500" spc="-76" dirty="0">
              <a:solidFill>
                <a:srgbClr val="0000FF"/>
              </a:solidFill>
              <a:latin typeface="Times New Roman" panose="02020603050405020304" pitchFamily="18" charset="0"/>
              <a:cs typeface="Times New Roman" panose="02020603050405020304" pitchFamily="18" charset="0"/>
            </a:endParaRPr>
          </a:p>
          <a:p>
            <a:pPr>
              <a:lnSpc>
                <a:spcPts val="3820"/>
              </a:lnSpc>
            </a:pPr>
            <a:r>
              <a:rPr lang="en-US" sz="4500" spc="-76" dirty="0">
                <a:solidFill>
                  <a:srgbClr val="0000FF"/>
                </a:solidFill>
                <a:latin typeface="Times New Roman" panose="02020603050405020304" pitchFamily="18" charset="0"/>
                <a:cs typeface="Times New Roman" panose="02020603050405020304" pitchFamily="18" charset="0"/>
              </a:rPr>
              <a:t> </a:t>
            </a:r>
            <a:endParaRPr lang="en-US" sz="4500" spc="-76" dirty="0">
              <a:solidFill>
                <a:srgbClr val="0000FF"/>
              </a:solidFill>
              <a:latin typeface="Times New Roman" panose="02020603050405020304" pitchFamily="18" charset="0"/>
              <a:cs typeface="Times New Roman" panose="02020603050405020304" pitchFamily="18" charset="0"/>
            </a:endParaRPr>
          </a:p>
          <a:p>
            <a:pPr marL="429895" lvl="1" indent="-214630">
              <a:lnSpc>
                <a:spcPts val="1990"/>
              </a:lnSpc>
              <a:buFont typeface="Arial" panose="020B0604020202020204"/>
              <a:buChar char="•"/>
            </a:pPr>
            <a:endParaRPr lang="en-US" sz="4500" spc="-76" dirty="0">
              <a:solidFill>
                <a:srgbClr val="0000FF"/>
              </a:solidFill>
              <a:latin typeface="Times New Roman" panose="02020603050405020304" pitchFamily="18" charset="0"/>
              <a:cs typeface="Times New Roman" panose="02020603050405020304" pitchFamily="18" charset="0"/>
            </a:endParaRPr>
          </a:p>
          <a:p>
            <a:pPr>
              <a:lnSpc>
                <a:spcPts val="3820"/>
              </a:lnSpc>
            </a:pPr>
            <a:endParaRPr lang="en-US" sz="4500" spc="-76" dirty="0">
              <a:solidFill>
                <a:srgbClr val="0000FF"/>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7532977" y="1526274"/>
            <a:ext cx="13359912" cy="1305678"/>
          </a:xfrm>
          <a:prstGeom prst="rect">
            <a:avLst/>
          </a:prstGeom>
        </p:spPr>
        <p:txBody>
          <a:bodyPr lIns="0" tIns="0" rIns="0" bIns="0" rtlCol="0" anchor="t">
            <a:spAutoFit/>
          </a:bodyPr>
          <a:lstStyle/>
          <a:p>
            <a:pPr algn="ctr">
              <a:lnSpc>
                <a:spcPts val="4970"/>
              </a:lnSpc>
              <a:spcBef>
                <a:spcPct val="0"/>
              </a:spcBef>
            </a:pPr>
            <a:r>
              <a:rPr lang="en-US" sz="4970" spc="-99" dirty="0">
                <a:solidFill>
                  <a:srgbClr val="E64130"/>
                </a:solidFill>
                <a:latin typeface="Times New Roman Semi-Bold" panose="02030702070405020303"/>
              </a:rPr>
              <a:t>Problem Statement</a:t>
            </a:r>
            <a:endParaRPr lang="en-US" sz="4970" spc="-99" dirty="0">
              <a:solidFill>
                <a:srgbClr val="E64130"/>
              </a:solidFill>
              <a:latin typeface="Times New Roman Semi-Bold" panose="02030702070405020303"/>
            </a:endParaRPr>
          </a:p>
          <a:p>
            <a:pPr algn="ctr">
              <a:lnSpc>
                <a:spcPts val="4970"/>
              </a:lnSpc>
              <a:spcBef>
                <a:spcPct val="0"/>
              </a:spcBef>
            </a:pPr>
            <a:endParaRPr lang="en-US" sz="4970" spc="-99" dirty="0">
              <a:solidFill>
                <a:srgbClr val="E64130"/>
              </a:solidFill>
              <a:latin typeface="Times New Roman Semi-Bold" panose="02030702070405020303"/>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12171" y="140856"/>
            <a:ext cx="3610567" cy="1775689"/>
          </a:xfrm>
          <a:custGeom>
            <a:avLst/>
            <a:gdLst/>
            <a:ahLst/>
            <a:cxnLst/>
            <a:rect l="l" t="t" r="r" b="b"/>
            <a:pathLst>
              <a:path w="3610567" h="1775689">
                <a:moveTo>
                  <a:pt x="0" y="0"/>
                </a:moveTo>
                <a:lnTo>
                  <a:pt x="3610567" y="0"/>
                </a:lnTo>
                <a:lnTo>
                  <a:pt x="3610567" y="1775688"/>
                </a:lnTo>
                <a:lnTo>
                  <a:pt x="0" y="1775688"/>
                </a:lnTo>
                <a:lnTo>
                  <a:pt x="0" y="0"/>
                </a:lnTo>
                <a:close/>
              </a:path>
            </a:pathLst>
          </a:custGeom>
          <a:blipFill>
            <a:blip r:embed="rId1"/>
            <a:stretch>
              <a:fillRect/>
            </a:stretch>
          </a:blipFill>
        </p:spPr>
      </p:sp>
      <p:sp>
        <p:nvSpPr>
          <p:cNvPr id="3" name="Freeform 3"/>
          <p:cNvSpPr/>
          <p:nvPr/>
        </p:nvSpPr>
        <p:spPr>
          <a:xfrm>
            <a:off x="2276606" y="2238809"/>
            <a:ext cx="14982694" cy="71917"/>
          </a:xfrm>
          <a:custGeom>
            <a:avLst/>
            <a:gdLst/>
            <a:ahLst/>
            <a:cxnLst/>
            <a:rect l="l" t="t" r="r" b="b"/>
            <a:pathLst>
              <a:path w="14982694" h="71917">
                <a:moveTo>
                  <a:pt x="0" y="0"/>
                </a:moveTo>
                <a:lnTo>
                  <a:pt x="14982694" y="0"/>
                </a:lnTo>
                <a:lnTo>
                  <a:pt x="14982694" y="71917"/>
                </a:lnTo>
                <a:lnTo>
                  <a:pt x="0" y="71917"/>
                </a:lnTo>
                <a:lnTo>
                  <a:pt x="0" y="0"/>
                </a:lnTo>
                <a:close/>
              </a:path>
            </a:pathLst>
          </a:custGeom>
          <a:blipFill>
            <a:blip r:embed="rId2"/>
            <a:stretch>
              <a:fillRect/>
            </a:stretch>
          </a:blipFill>
        </p:spPr>
      </p:sp>
      <p:sp>
        <p:nvSpPr>
          <p:cNvPr id="4" name="TextBox 4"/>
          <p:cNvSpPr txBox="1"/>
          <p:nvPr/>
        </p:nvSpPr>
        <p:spPr>
          <a:xfrm>
            <a:off x="1219200" y="3067099"/>
            <a:ext cx="15316200" cy="6155690"/>
          </a:xfrm>
          <a:prstGeom prst="rect">
            <a:avLst/>
          </a:prstGeom>
        </p:spPr>
        <p:txBody>
          <a:bodyPr wrap="square" lIns="0" tIns="0" rIns="0" bIns="0" rtlCol="0" anchor="t">
            <a:spAutoFit/>
          </a:bodyPr>
          <a:lstStyle/>
          <a:p>
            <a:pPr marL="571500" indent="-571500">
              <a:lnSpc>
                <a:spcPct val="100000"/>
              </a:lnSpc>
              <a:buFont typeface="Arial" panose="020B0604020202020204" pitchFamily="34" charset="0"/>
              <a:buChar char="•"/>
            </a:pPr>
            <a:r>
              <a:rPr lang="zh-CN" altLang="en-US" sz="4000" dirty="0">
                <a:solidFill>
                  <a:srgbClr val="0000FF"/>
                </a:solidFill>
                <a:latin typeface="Times New Roman" panose="02020603050405020304" pitchFamily="18" charset="0"/>
                <a:cs typeface="Times New Roman" panose="02020603050405020304" pitchFamily="18" charset="0"/>
              </a:rPr>
              <a:t>The dataset encompasses images of Indian currency notes across various denominations, including 10, </a:t>
            </a:r>
            <a:r>
              <a:rPr lang="en-IN" altLang="zh-CN" sz="4000" dirty="0">
                <a:solidFill>
                  <a:srgbClr val="0000FF"/>
                </a:solidFill>
                <a:latin typeface="Times New Roman" panose="02020603050405020304" pitchFamily="18" charset="0"/>
                <a:cs typeface="Times New Roman" panose="02020603050405020304" pitchFamily="18" charset="0"/>
              </a:rPr>
              <a:t>20, </a:t>
            </a:r>
            <a:r>
              <a:rPr lang="zh-CN" altLang="en-US" sz="4000" dirty="0">
                <a:solidFill>
                  <a:srgbClr val="0000FF"/>
                </a:solidFill>
                <a:latin typeface="Times New Roman" panose="02020603050405020304" pitchFamily="18" charset="0"/>
                <a:cs typeface="Times New Roman" panose="02020603050405020304" pitchFamily="18" charset="0"/>
              </a:rPr>
              <a:t>50, 100,</a:t>
            </a:r>
            <a:r>
              <a:rPr lang="en-IN" altLang="zh-CN" sz="4000" dirty="0">
                <a:solidFill>
                  <a:srgbClr val="0000FF"/>
                </a:solidFill>
                <a:latin typeface="Times New Roman" panose="02020603050405020304" pitchFamily="18" charset="0"/>
                <a:cs typeface="Times New Roman" panose="02020603050405020304" pitchFamily="18" charset="0"/>
              </a:rPr>
              <a:t> 200,</a:t>
            </a:r>
            <a:r>
              <a:rPr lang="zh-CN" altLang="en-US" sz="4000" dirty="0">
                <a:solidFill>
                  <a:srgbClr val="0000FF"/>
                </a:solidFill>
                <a:latin typeface="Times New Roman" panose="02020603050405020304" pitchFamily="18" charset="0"/>
                <a:cs typeface="Times New Roman" panose="02020603050405020304" pitchFamily="18" charset="0"/>
              </a:rPr>
              <a:t> 500, and 2000 rupee notes, providing a comprehensive representation of the currency spectr</a:t>
            </a:r>
            <a:r>
              <a:rPr lang="en-IN" altLang="zh-CN" sz="4000" dirty="0">
                <a:solidFill>
                  <a:srgbClr val="0000FF"/>
                </a:solidFill>
                <a:latin typeface="Times New Roman" panose="02020603050405020304" pitchFamily="18" charset="0"/>
                <a:cs typeface="Times New Roman" panose="02020603050405020304" pitchFamily="18" charset="0"/>
              </a:rPr>
              <a:t>u</a:t>
            </a:r>
            <a:r>
              <a:rPr lang="zh-CN" altLang="en-US" sz="4000" dirty="0">
                <a:solidFill>
                  <a:srgbClr val="0000FF"/>
                </a:solidFill>
                <a:latin typeface="Times New Roman" panose="02020603050405020304" pitchFamily="18" charset="0"/>
                <a:cs typeface="Times New Roman" panose="02020603050405020304" pitchFamily="18" charset="0"/>
              </a:rPr>
              <a:t>m.</a:t>
            </a:r>
            <a:endParaRPr lang="zh-CN" altLang="en-US" sz="4000" dirty="0">
              <a:solidFill>
                <a:srgbClr val="0000FF"/>
              </a:solidFill>
              <a:latin typeface="Times New Roman" panose="02020603050405020304" pitchFamily="18" charset="0"/>
              <a:cs typeface="Times New Roman" panose="02020603050405020304" pitchFamily="18" charset="0"/>
            </a:endParaRPr>
          </a:p>
          <a:p>
            <a:pPr marL="571500" indent="-571500">
              <a:lnSpc>
                <a:spcPct val="100000"/>
              </a:lnSpc>
              <a:buFont typeface="Arial" panose="020B0604020202020204" pitchFamily="34" charset="0"/>
              <a:buChar char="•"/>
            </a:pPr>
            <a:r>
              <a:rPr lang="en-US" altLang="zh-CN" sz="4000" dirty="0">
                <a:solidFill>
                  <a:srgbClr val="0000FF"/>
                </a:solidFill>
                <a:latin typeface="Times New Roman" panose="02020603050405020304" pitchFamily="18" charset="0"/>
                <a:cs typeface="Times New Roman" panose="02020603050405020304" pitchFamily="18" charset="0"/>
              </a:rPr>
              <a:t>Our dataset, sourced from </a:t>
            </a:r>
            <a:r>
              <a:rPr lang="en-US" altLang="zh-CN" sz="4000" b="1" dirty="0">
                <a:solidFill>
                  <a:srgbClr val="0000FF"/>
                </a:solidFill>
                <a:latin typeface="Times New Roman" panose="02020603050405020304" pitchFamily="18" charset="0"/>
                <a:cs typeface="Times New Roman" panose="02020603050405020304" pitchFamily="18" charset="0"/>
              </a:rPr>
              <a:t>Kaggle</a:t>
            </a:r>
            <a:r>
              <a:rPr lang="en-US" altLang="zh-CN" sz="4000" dirty="0">
                <a:solidFill>
                  <a:srgbClr val="0000FF"/>
                </a:solidFill>
                <a:latin typeface="Times New Roman" panose="02020603050405020304" pitchFamily="18" charset="0"/>
                <a:cs typeface="Times New Roman" panose="02020603050405020304" pitchFamily="18" charset="0"/>
              </a:rPr>
              <a:t>, serves as a foundational element for our model development. Complemented by manual collection, web scraping, and meticulous curation, this amalgamation enriches the dataset's diversity, enhancing the model's performance in discerning real and fake currency notes.</a:t>
            </a:r>
            <a:endParaRPr lang="en-US" altLang="zh-CN" sz="4000" dirty="0">
              <a:solidFill>
                <a:srgbClr val="0000FF"/>
              </a:solidFill>
              <a:latin typeface="Times New Roman" panose="02020603050405020304" pitchFamily="18" charset="0"/>
              <a:cs typeface="Times New Roman" panose="02020603050405020304" pitchFamily="18" charset="0"/>
            </a:endParaRPr>
          </a:p>
          <a:p>
            <a:pPr marL="571500" indent="-571500">
              <a:lnSpc>
                <a:spcPct val="100000"/>
              </a:lnSpc>
              <a:buFont typeface="Arial" panose="020B0604020202020204" pitchFamily="34" charset="0"/>
              <a:buChar char="•"/>
            </a:pPr>
            <a:r>
              <a:rPr lang="en-IN" altLang="zh-CN" sz="4000" dirty="0">
                <a:solidFill>
                  <a:srgbClr val="0000FF"/>
                </a:solidFill>
                <a:latin typeface="Times New Roman" panose="02020603050405020304" pitchFamily="18" charset="0"/>
                <a:cs typeface="Times New Roman" panose="02020603050405020304" pitchFamily="18" charset="0"/>
              </a:rPr>
              <a:t>No of Data points: 218</a:t>
            </a:r>
            <a:endParaRPr lang="en-IN" altLang="zh-CN" sz="4000" dirty="0">
              <a:solidFill>
                <a:srgbClr val="0000FF"/>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7532977" y="1526274"/>
            <a:ext cx="13359912" cy="1305678"/>
          </a:xfrm>
          <a:prstGeom prst="rect">
            <a:avLst/>
          </a:prstGeom>
        </p:spPr>
        <p:txBody>
          <a:bodyPr lIns="0" tIns="0" rIns="0" bIns="0" rtlCol="0" anchor="t">
            <a:spAutoFit/>
          </a:bodyPr>
          <a:lstStyle/>
          <a:p>
            <a:pPr algn="ctr">
              <a:lnSpc>
                <a:spcPts val="4970"/>
              </a:lnSpc>
              <a:spcBef>
                <a:spcPct val="0"/>
              </a:spcBef>
            </a:pPr>
            <a:r>
              <a:rPr lang="en-US" sz="4970" spc="-99" dirty="0">
                <a:solidFill>
                  <a:srgbClr val="E64130"/>
                </a:solidFill>
                <a:latin typeface="Times New Roman Semi-Bold" panose="02030702070405020303"/>
              </a:rPr>
              <a:t>Dataset Used</a:t>
            </a:r>
            <a:endParaRPr lang="en-US" sz="4970" spc="-99" dirty="0">
              <a:solidFill>
                <a:srgbClr val="E64130"/>
              </a:solidFill>
              <a:latin typeface="Times New Roman Semi-Bold" panose="02030702070405020303"/>
            </a:endParaRPr>
          </a:p>
          <a:p>
            <a:pPr algn="ctr">
              <a:lnSpc>
                <a:spcPts val="4970"/>
              </a:lnSpc>
              <a:spcBef>
                <a:spcPct val="0"/>
              </a:spcBef>
            </a:pPr>
            <a:endParaRPr lang="en-US" sz="4970" spc="-99" dirty="0">
              <a:solidFill>
                <a:srgbClr val="E64130"/>
              </a:solidFill>
              <a:latin typeface="Times New Roman Semi-Bold" panose="02030702070405020303"/>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12171" y="140856"/>
            <a:ext cx="3610567" cy="1775689"/>
          </a:xfrm>
          <a:custGeom>
            <a:avLst/>
            <a:gdLst/>
            <a:ahLst/>
            <a:cxnLst/>
            <a:rect l="l" t="t" r="r" b="b"/>
            <a:pathLst>
              <a:path w="3610567" h="1775689">
                <a:moveTo>
                  <a:pt x="0" y="0"/>
                </a:moveTo>
                <a:lnTo>
                  <a:pt x="3610567" y="0"/>
                </a:lnTo>
                <a:lnTo>
                  <a:pt x="3610567" y="1775688"/>
                </a:lnTo>
                <a:lnTo>
                  <a:pt x="0" y="1775688"/>
                </a:lnTo>
                <a:lnTo>
                  <a:pt x="0" y="0"/>
                </a:lnTo>
                <a:close/>
              </a:path>
            </a:pathLst>
          </a:custGeom>
          <a:blipFill>
            <a:blip r:embed="rId1"/>
            <a:stretch>
              <a:fillRect/>
            </a:stretch>
          </a:blipFill>
        </p:spPr>
      </p:sp>
      <p:sp>
        <p:nvSpPr>
          <p:cNvPr id="3" name="Freeform 3"/>
          <p:cNvSpPr/>
          <p:nvPr/>
        </p:nvSpPr>
        <p:spPr>
          <a:xfrm>
            <a:off x="2276606" y="2238809"/>
            <a:ext cx="14982694" cy="71917"/>
          </a:xfrm>
          <a:custGeom>
            <a:avLst/>
            <a:gdLst/>
            <a:ahLst/>
            <a:cxnLst/>
            <a:rect l="l" t="t" r="r" b="b"/>
            <a:pathLst>
              <a:path w="14982694" h="71917">
                <a:moveTo>
                  <a:pt x="0" y="0"/>
                </a:moveTo>
                <a:lnTo>
                  <a:pt x="14982694" y="0"/>
                </a:lnTo>
                <a:lnTo>
                  <a:pt x="14982694" y="71917"/>
                </a:lnTo>
                <a:lnTo>
                  <a:pt x="0" y="71917"/>
                </a:lnTo>
                <a:lnTo>
                  <a:pt x="0" y="0"/>
                </a:lnTo>
                <a:close/>
              </a:path>
            </a:pathLst>
          </a:custGeom>
          <a:blipFill>
            <a:blip r:embed="rId2"/>
            <a:stretch>
              <a:fillRect/>
            </a:stretch>
          </a:blipFill>
        </p:spPr>
      </p:sp>
      <p:sp>
        <p:nvSpPr>
          <p:cNvPr id="5" name="TextBox 5"/>
          <p:cNvSpPr txBox="1"/>
          <p:nvPr/>
        </p:nvSpPr>
        <p:spPr>
          <a:xfrm>
            <a:off x="7532977" y="1526274"/>
            <a:ext cx="13359912" cy="1305678"/>
          </a:xfrm>
          <a:prstGeom prst="rect">
            <a:avLst/>
          </a:prstGeom>
        </p:spPr>
        <p:txBody>
          <a:bodyPr lIns="0" tIns="0" rIns="0" bIns="0" rtlCol="0" anchor="t">
            <a:spAutoFit/>
          </a:bodyPr>
          <a:lstStyle/>
          <a:p>
            <a:pPr algn="ctr">
              <a:lnSpc>
                <a:spcPts val="4970"/>
              </a:lnSpc>
              <a:spcBef>
                <a:spcPct val="0"/>
              </a:spcBef>
            </a:pPr>
            <a:r>
              <a:rPr lang="en-US" sz="4970" spc="-99" dirty="0">
                <a:solidFill>
                  <a:srgbClr val="E64130"/>
                </a:solidFill>
                <a:latin typeface="Times New Roman Semi-Bold" panose="02030702070405020303"/>
              </a:rPr>
              <a:t> Dataset Used</a:t>
            </a:r>
            <a:endParaRPr lang="en-US" sz="4970" spc="-99" dirty="0">
              <a:solidFill>
                <a:srgbClr val="E64130"/>
              </a:solidFill>
              <a:latin typeface="Times New Roman Semi-Bold" panose="02030702070405020303"/>
            </a:endParaRPr>
          </a:p>
          <a:p>
            <a:pPr algn="ctr">
              <a:lnSpc>
                <a:spcPts val="4970"/>
              </a:lnSpc>
              <a:spcBef>
                <a:spcPct val="0"/>
              </a:spcBef>
            </a:pPr>
            <a:endParaRPr lang="en-US" sz="4970" spc="-99" dirty="0">
              <a:solidFill>
                <a:srgbClr val="E64130"/>
              </a:solidFill>
              <a:latin typeface="Times New Roman Semi-Bold" panose="02030702070405020303"/>
            </a:endParaRPr>
          </a:p>
        </p:txBody>
      </p:sp>
      <p:pic>
        <p:nvPicPr>
          <p:cNvPr id="9" name="Picture 8"/>
          <p:cNvPicPr>
            <a:picLocks noChangeAspect="1"/>
          </p:cNvPicPr>
          <p:nvPr/>
        </p:nvPicPr>
        <p:blipFill>
          <a:blip r:embed="rId3"/>
          <a:stretch>
            <a:fillRect/>
          </a:stretch>
        </p:blipFill>
        <p:spPr>
          <a:xfrm>
            <a:off x="228600" y="2310840"/>
            <a:ext cx="3905451" cy="4267419"/>
          </a:xfrm>
          <a:prstGeom prst="rect">
            <a:avLst/>
          </a:prstGeom>
        </p:spPr>
      </p:pic>
      <p:pic>
        <p:nvPicPr>
          <p:cNvPr id="11" name="Picture 10"/>
          <p:cNvPicPr>
            <a:picLocks noChangeAspect="1"/>
          </p:cNvPicPr>
          <p:nvPr/>
        </p:nvPicPr>
        <p:blipFill>
          <a:blip r:embed="rId4"/>
          <a:stretch>
            <a:fillRect/>
          </a:stretch>
        </p:blipFill>
        <p:spPr>
          <a:xfrm>
            <a:off x="9525088" y="2633602"/>
            <a:ext cx="4153028" cy="4078486"/>
          </a:xfrm>
          <a:prstGeom prst="rect">
            <a:avLst/>
          </a:prstGeom>
        </p:spPr>
      </p:pic>
      <p:pic>
        <p:nvPicPr>
          <p:cNvPr id="13" name="Picture 12"/>
          <p:cNvPicPr>
            <a:picLocks noChangeAspect="1"/>
          </p:cNvPicPr>
          <p:nvPr/>
        </p:nvPicPr>
        <p:blipFill>
          <a:blip r:embed="rId5"/>
          <a:stretch>
            <a:fillRect/>
          </a:stretch>
        </p:blipFill>
        <p:spPr>
          <a:xfrm>
            <a:off x="13792242" y="2448965"/>
            <a:ext cx="4330923" cy="4273770"/>
          </a:xfrm>
          <a:prstGeom prst="rect">
            <a:avLst/>
          </a:prstGeom>
        </p:spPr>
      </p:pic>
      <p:pic>
        <p:nvPicPr>
          <p:cNvPr id="15" name="Picture 14"/>
          <p:cNvPicPr>
            <a:picLocks noChangeAspect="1"/>
          </p:cNvPicPr>
          <p:nvPr/>
        </p:nvPicPr>
        <p:blipFill>
          <a:blip r:embed="rId6"/>
          <a:stretch>
            <a:fillRect/>
          </a:stretch>
        </p:blipFill>
        <p:spPr>
          <a:xfrm>
            <a:off x="6078220" y="7124700"/>
            <a:ext cx="5135880" cy="2529840"/>
          </a:xfrm>
          <a:prstGeom prst="rect">
            <a:avLst/>
          </a:prstGeom>
        </p:spPr>
      </p:pic>
      <p:pic>
        <p:nvPicPr>
          <p:cNvPr id="17" name="Picture 16"/>
          <p:cNvPicPr>
            <a:picLocks noChangeAspect="1"/>
          </p:cNvPicPr>
          <p:nvPr/>
        </p:nvPicPr>
        <p:blipFill>
          <a:blip r:embed="rId7"/>
          <a:stretch>
            <a:fillRect/>
          </a:stretch>
        </p:blipFill>
        <p:spPr>
          <a:xfrm>
            <a:off x="11743055" y="7034530"/>
            <a:ext cx="6174105" cy="2628265"/>
          </a:xfrm>
          <a:prstGeom prst="rect">
            <a:avLst/>
          </a:prstGeom>
        </p:spPr>
      </p:pic>
      <p:pic>
        <p:nvPicPr>
          <p:cNvPr id="100" name="Picture 99"/>
          <p:cNvPicPr/>
          <p:nvPr/>
        </p:nvPicPr>
        <p:blipFill>
          <a:blip r:embed="rId8"/>
          <a:stretch>
            <a:fillRect/>
          </a:stretch>
        </p:blipFill>
        <p:spPr>
          <a:xfrm>
            <a:off x="4800600" y="2476500"/>
            <a:ext cx="3935730" cy="4007485"/>
          </a:xfrm>
          <a:prstGeom prst="rect">
            <a:avLst/>
          </a:prstGeom>
          <a:noFill/>
          <a:ln w="9525">
            <a:noFill/>
          </a:ln>
        </p:spPr>
      </p:pic>
      <p:pic>
        <p:nvPicPr>
          <p:cNvPr id="101" name="Picture 100"/>
          <p:cNvPicPr/>
          <p:nvPr/>
        </p:nvPicPr>
        <p:blipFill>
          <a:blip r:embed="rId9"/>
          <a:stretch>
            <a:fillRect/>
          </a:stretch>
        </p:blipFill>
        <p:spPr>
          <a:xfrm>
            <a:off x="304800" y="7124700"/>
            <a:ext cx="5552440" cy="2475230"/>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12171" y="140856"/>
            <a:ext cx="3610567" cy="1775689"/>
          </a:xfrm>
          <a:custGeom>
            <a:avLst/>
            <a:gdLst/>
            <a:ahLst/>
            <a:cxnLst/>
            <a:rect l="l" t="t" r="r" b="b"/>
            <a:pathLst>
              <a:path w="3610567" h="1775689">
                <a:moveTo>
                  <a:pt x="0" y="0"/>
                </a:moveTo>
                <a:lnTo>
                  <a:pt x="3610567" y="0"/>
                </a:lnTo>
                <a:lnTo>
                  <a:pt x="3610567" y="1775688"/>
                </a:lnTo>
                <a:lnTo>
                  <a:pt x="0" y="1775688"/>
                </a:lnTo>
                <a:lnTo>
                  <a:pt x="0" y="0"/>
                </a:lnTo>
                <a:close/>
              </a:path>
            </a:pathLst>
          </a:custGeom>
          <a:blipFill>
            <a:blip r:embed="rId1"/>
            <a:stretch>
              <a:fillRect/>
            </a:stretch>
          </a:blipFill>
        </p:spPr>
      </p:sp>
      <p:sp>
        <p:nvSpPr>
          <p:cNvPr id="3" name="Freeform 3"/>
          <p:cNvSpPr/>
          <p:nvPr/>
        </p:nvSpPr>
        <p:spPr>
          <a:xfrm>
            <a:off x="2276606" y="2238809"/>
            <a:ext cx="14982694" cy="71917"/>
          </a:xfrm>
          <a:custGeom>
            <a:avLst/>
            <a:gdLst/>
            <a:ahLst/>
            <a:cxnLst/>
            <a:rect l="l" t="t" r="r" b="b"/>
            <a:pathLst>
              <a:path w="14982694" h="71917">
                <a:moveTo>
                  <a:pt x="0" y="0"/>
                </a:moveTo>
                <a:lnTo>
                  <a:pt x="14982694" y="0"/>
                </a:lnTo>
                <a:lnTo>
                  <a:pt x="14982694" y="71917"/>
                </a:lnTo>
                <a:lnTo>
                  <a:pt x="0" y="71917"/>
                </a:lnTo>
                <a:lnTo>
                  <a:pt x="0" y="0"/>
                </a:lnTo>
                <a:close/>
              </a:path>
            </a:pathLst>
          </a:custGeom>
          <a:blipFill>
            <a:blip r:embed="rId2"/>
            <a:stretch>
              <a:fillRect/>
            </a:stretch>
          </a:blipFill>
        </p:spPr>
      </p:sp>
      <p:sp>
        <p:nvSpPr>
          <p:cNvPr id="5" name="TextBox 5"/>
          <p:cNvSpPr txBox="1"/>
          <p:nvPr/>
        </p:nvSpPr>
        <p:spPr>
          <a:xfrm>
            <a:off x="7532977" y="1526274"/>
            <a:ext cx="13359912" cy="1305678"/>
          </a:xfrm>
          <a:prstGeom prst="rect">
            <a:avLst/>
          </a:prstGeom>
        </p:spPr>
        <p:txBody>
          <a:bodyPr lIns="0" tIns="0" rIns="0" bIns="0" rtlCol="0" anchor="t">
            <a:spAutoFit/>
          </a:bodyPr>
          <a:lstStyle/>
          <a:p>
            <a:pPr algn="ctr">
              <a:lnSpc>
                <a:spcPts val="4970"/>
              </a:lnSpc>
              <a:spcBef>
                <a:spcPct val="0"/>
              </a:spcBef>
            </a:pPr>
            <a:r>
              <a:rPr lang="en-US" sz="4970" spc="-99" dirty="0">
                <a:solidFill>
                  <a:srgbClr val="E64130"/>
                </a:solidFill>
                <a:latin typeface="Times New Roman Semi-Bold" panose="02030702070405020303"/>
              </a:rPr>
              <a:t>Model Proposed </a:t>
            </a:r>
            <a:endParaRPr lang="en-US" sz="4970" spc="-99" dirty="0">
              <a:solidFill>
                <a:srgbClr val="E64130"/>
              </a:solidFill>
              <a:latin typeface="Times New Roman Semi-Bold" panose="02030702070405020303"/>
            </a:endParaRPr>
          </a:p>
          <a:p>
            <a:pPr algn="ctr">
              <a:lnSpc>
                <a:spcPts val="4970"/>
              </a:lnSpc>
              <a:spcBef>
                <a:spcPct val="0"/>
              </a:spcBef>
            </a:pPr>
            <a:endParaRPr lang="en-US" sz="4970" spc="-99" dirty="0">
              <a:solidFill>
                <a:srgbClr val="E64130"/>
              </a:solidFill>
              <a:latin typeface="Times New Roman Semi-Bold" panose="02030702070405020303"/>
            </a:endParaRPr>
          </a:p>
        </p:txBody>
      </p:sp>
      <p:sp>
        <p:nvSpPr>
          <p:cNvPr id="7" name="TextBox 6"/>
          <p:cNvSpPr txBox="1"/>
          <p:nvPr/>
        </p:nvSpPr>
        <p:spPr>
          <a:xfrm>
            <a:off x="1524000" y="2695188"/>
            <a:ext cx="15897094" cy="6555641"/>
          </a:xfrm>
          <a:prstGeom prst="rect">
            <a:avLst/>
          </a:prstGeom>
          <a:noFill/>
        </p:spPr>
        <p:txBody>
          <a:bodyPr wrap="square">
            <a:spAutoFit/>
          </a:bodyPr>
          <a:lstStyle/>
          <a:p>
            <a:pPr marL="685800" indent="-685800">
              <a:buFont typeface="Arial" panose="020B0604020202020204" pitchFamily="34" charset="0"/>
              <a:buChar char="•"/>
            </a:pPr>
            <a:r>
              <a:rPr lang="en-IN" sz="4200" dirty="0">
                <a:solidFill>
                  <a:srgbClr val="0000FF"/>
                </a:solidFill>
                <a:latin typeface="Times New Roman" panose="02020603050405020304" pitchFamily="18" charset="0"/>
                <a:cs typeface="Times New Roman" panose="02020603050405020304" pitchFamily="18" charset="0"/>
              </a:rPr>
              <a:t>Convolutional Neural Network (CNN) is implemented using TensorFlow and </a:t>
            </a:r>
            <a:r>
              <a:rPr lang="en-IN" sz="4200" dirty="0" err="1">
                <a:solidFill>
                  <a:srgbClr val="0000FF"/>
                </a:solidFill>
                <a:latin typeface="Times New Roman" panose="02020603050405020304" pitchFamily="18" charset="0"/>
                <a:cs typeface="Times New Roman" panose="02020603050405020304" pitchFamily="18" charset="0"/>
              </a:rPr>
              <a:t>Keras</a:t>
            </a:r>
            <a:r>
              <a:rPr lang="en-IN" sz="4200" dirty="0">
                <a:solidFill>
                  <a:srgbClr val="0000FF"/>
                </a:solidFill>
                <a:latin typeface="Times New Roman" panose="02020603050405020304" pitchFamily="18" charset="0"/>
                <a:cs typeface="Times New Roman" panose="02020603050405020304" pitchFamily="18" charset="0"/>
              </a:rPr>
              <a:t> for binary classification of currency notes as real or fake.</a:t>
            </a:r>
            <a:endParaRPr lang="en-IN" sz="4200" dirty="0">
              <a:solidFill>
                <a:srgbClr val="0000FF"/>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200" dirty="0">
                <a:solidFill>
                  <a:srgbClr val="0000FF"/>
                </a:solidFill>
                <a:latin typeface="Times New Roman" panose="02020603050405020304" pitchFamily="18" charset="0"/>
                <a:cs typeface="Times New Roman" panose="02020603050405020304" pitchFamily="18" charset="0"/>
              </a:rPr>
              <a:t>The CNN architecture consists of multiple convolutional layers followed by max-pooling layers to extract features from the input images.</a:t>
            </a:r>
            <a:endParaRPr lang="en-US" sz="4200" dirty="0">
              <a:solidFill>
                <a:srgbClr val="0000FF"/>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200" dirty="0">
                <a:solidFill>
                  <a:srgbClr val="0000FF"/>
                </a:solidFill>
                <a:latin typeface="Times New Roman" panose="02020603050405020304" pitchFamily="18" charset="0"/>
                <a:cs typeface="Times New Roman" panose="02020603050405020304" pitchFamily="18" charset="0"/>
              </a:rPr>
              <a:t>Convolutional layers are added with 64 filters of size (3,3) and </a:t>
            </a:r>
            <a:r>
              <a:rPr lang="en-US" sz="4200" dirty="0" err="1">
                <a:solidFill>
                  <a:srgbClr val="0000FF"/>
                </a:solidFill>
                <a:latin typeface="Times New Roman" panose="02020603050405020304" pitchFamily="18" charset="0"/>
                <a:cs typeface="Times New Roman" panose="02020603050405020304" pitchFamily="18" charset="0"/>
              </a:rPr>
              <a:t>ReLU</a:t>
            </a:r>
            <a:r>
              <a:rPr lang="en-US" sz="4200" dirty="0">
                <a:solidFill>
                  <a:srgbClr val="0000FF"/>
                </a:solidFill>
                <a:latin typeface="Times New Roman" panose="02020603050405020304" pitchFamily="18" charset="0"/>
                <a:cs typeface="Times New Roman" panose="02020603050405020304" pitchFamily="18" charset="0"/>
              </a:rPr>
              <a:t> activation function to learn spatial hierarchies.</a:t>
            </a:r>
            <a:endParaRPr lang="en-US" sz="4200" dirty="0">
              <a:solidFill>
                <a:srgbClr val="0000FF"/>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200" dirty="0">
                <a:solidFill>
                  <a:srgbClr val="0000FF"/>
                </a:solidFill>
                <a:latin typeface="Times New Roman" panose="02020603050405020304" pitchFamily="18" charset="0"/>
                <a:cs typeface="Times New Roman" panose="02020603050405020304" pitchFamily="18" charset="0"/>
              </a:rPr>
              <a:t>Max-pooling layers with pool size (2,2) are used to reduce spatial dimensions and retain important features.</a:t>
            </a:r>
            <a:endParaRPr lang="en-US" sz="4200" dirty="0">
              <a:solidFill>
                <a:srgbClr val="0000FF"/>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12171" y="140856"/>
            <a:ext cx="3610567" cy="1775689"/>
          </a:xfrm>
          <a:custGeom>
            <a:avLst/>
            <a:gdLst/>
            <a:ahLst/>
            <a:cxnLst/>
            <a:rect l="l" t="t" r="r" b="b"/>
            <a:pathLst>
              <a:path w="3610567" h="1775689">
                <a:moveTo>
                  <a:pt x="0" y="0"/>
                </a:moveTo>
                <a:lnTo>
                  <a:pt x="3610567" y="0"/>
                </a:lnTo>
                <a:lnTo>
                  <a:pt x="3610567" y="1775688"/>
                </a:lnTo>
                <a:lnTo>
                  <a:pt x="0" y="1775688"/>
                </a:lnTo>
                <a:lnTo>
                  <a:pt x="0" y="0"/>
                </a:lnTo>
                <a:close/>
              </a:path>
            </a:pathLst>
          </a:custGeom>
          <a:blipFill>
            <a:blip r:embed="rId1"/>
            <a:stretch>
              <a:fillRect/>
            </a:stretch>
          </a:blipFill>
        </p:spPr>
      </p:sp>
      <p:sp>
        <p:nvSpPr>
          <p:cNvPr id="3" name="Freeform 3"/>
          <p:cNvSpPr/>
          <p:nvPr/>
        </p:nvSpPr>
        <p:spPr>
          <a:xfrm>
            <a:off x="2276606" y="2238809"/>
            <a:ext cx="14982694" cy="71917"/>
          </a:xfrm>
          <a:custGeom>
            <a:avLst/>
            <a:gdLst/>
            <a:ahLst/>
            <a:cxnLst/>
            <a:rect l="l" t="t" r="r" b="b"/>
            <a:pathLst>
              <a:path w="14982694" h="71917">
                <a:moveTo>
                  <a:pt x="0" y="0"/>
                </a:moveTo>
                <a:lnTo>
                  <a:pt x="14982694" y="0"/>
                </a:lnTo>
                <a:lnTo>
                  <a:pt x="14982694" y="71917"/>
                </a:lnTo>
                <a:lnTo>
                  <a:pt x="0" y="71917"/>
                </a:lnTo>
                <a:lnTo>
                  <a:pt x="0" y="0"/>
                </a:lnTo>
                <a:close/>
              </a:path>
            </a:pathLst>
          </a:custGeom>
          <a:blipFill>
            <a:blip r:embed="rId2"/>
            <a:stretch>
              <a:fillRect/>
            </a:stretch>
          </a:blipFill>
        </p:spPr>
      </p:sp>
      <p:sp>
        <p:nvSpPr>
          <p:cNvPr id="4" name="TextBox 4"/>
          <p:cNvSpPr txBox="1"/>
          <p:nvPr/>
        </p:nvSpPr>
        <p:spPr>
          <a:xfrm>
            <a:off x="1295400" y="3067099"/>
            <a:ext cx="16078200" cy="6232475"/>
          </a:xfrm>
          <a:prstGeom prst="rect">
            <a:avLst/>
          </a:prstGeom>
        </p:spPr>
        <p:txBody>
          <a:bodyPr wrap="square" lIns="0" tIns="0" rIns="0" bIns="0" rtlCol="0" anchor="t">
            <a:spAutoFit/>
          </a:bodyPr>
          <a:lstStyle/>
          <a:p>
            <a:pPr marL="685800" indent="-685800">
              <a:buFont typeface="Arial" panose="020B0604020202020204" pitchFamily="34" charset="0"/>
              <a:buChar char="•"/>
            </a:pPr>
            <a:r>
              <a:rPr lang="en-US" sz="4500" spc="-76" dirty="0">
                <a:solidFill>
                  <a:srgbClr val="0000FF"/>
                </a:solidFill>
                <a:latin typeface="Times New Roman" panose="02020603050405020304" pitchFamily="18" charset="0"/>
                <a:cs typeface="Times New Roman" panose="02020603050405020304" pitchFamily="18" charset="0"/>
              </a:rPr>
              <a:t>The models like CNN, </a:t>
            </a:r>
            <a:r>
              <a:rPr lang="en-US" sz="4500" spc="-76" dirty="0" err="1">
                <a:solidFill>
                  <a:srgbClr val="0000FF"/>
                </a:solidFill>
                <a:latin typeface="Times New Roman" panose="02020603050405020304" pitchFamily="18" charset="0"/>
                <a:cs typeface="Times New Roman" panose="02020603050405020304" pitchFamily="18" charset="0"/>
              </a:rPr>
              <a:t>ReLU</a:t>
            </a:r>
            <a:r>
              <a:rPr lang="en-US" sz="4500" spc="-76" dirty="0">
                <a:solidFill>
                  <a:srgbClr val="0000FF"/>
                </a:solidFill>
                <a:latin typeface="Times New Roman" panose="02020603050405020304" pitchFamily="18" charset="0"/>
                <a:cs typeface="Times New Roman" panose="02020603050405020304" pitchFamily="18" charset="0"/>
              </a:rPr>
              <a:t> activation, max-pooling layers, and dense layers are used for effective feature extraction and classification in image tasks.</a:t>
            </a:r>
            <a:endParaRPr lang="en-US" sz="4500" spc="-76" dirty="0">
              <a:solidFill>
                <a:srgbClr val="0000FF"/>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500" spc="-76" dirty="0">
                <a:solidFill>
                  <a:srgbClr val="0000FF"/>
                </a:solidFill>
                <a:latin typeface="Times New Roman" panose="02020603050405020304" pitchFamily="18" charset="0"/>
                <a:cs typeface="Times New Roman" panose="02020603050405020304" pitchFamily="18" charset="0"/>
              </a:rPr>
              <a:t> The CNN architecture captures spatial hierarchies, </a:t>
            </a:r>
            <a:r>
              <a:rPr lang="en-US" sz="4500" spc="-76" dirty="0" err="1">
                <a:solidFill>
                  <a:srgbClr val="0000FF"/>
                </a:solidFill>
                <a:latin typeface="Times New Roman" panose="02020603050405020304" pitchFamily="18" charset="0"/>
                <a:cs typeface="Times New Roman" panose="02020603050405020304" pitchFamily="18" charset="0"/>
              </a:rPr>
              <a:t>ReLU</a:t>
            </a:r>
            <a:r>
              <a:rPr lang="en-US" sz="4500" spc="-76" dirty="0">
                <a:solidFill>
                  <a:srgbClr val="0000FF"/>
                </a:solidFill>
                <a:latin typeface="Times New Roman" panose="02020603050405020304" pitchFamily="18" charset="0"/>
                <a:cs typeface="Times New Roman" panose="02020603050405020304" pitchFamily="18" charset="0"/>
              </a:rPr>
              <a:t> adds non-linearity, max-pooling reduces complexity, and dense layers aid in classification. </a:t>
            </a:r>
            <a:endParaRPr lang="en-US" sz="4500" spc="-76" dirty="0">
              <a:solidFill>
                <a:srgbClr val="0000FF"/>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500" spc="-76" dirty="0">
                <a:solidFill>
                  <a:srgbClr val="0000FF"/>
                </a:solidFill>
                <a:latin typeface="Times New Roman" panose="02020603050405020304" pitchFamily="18" charset="0"/>
                <a:cs typeface="Times New Roman" panose="02020603050405020304" pitchFamily="18" charset="0"/>
              </a:rPr>
              <a:t>Binary cross-entropy loss suits binary classification.</a:t>
            </a:r>
            <a:endParaRPr lang="en-US" sz="4500" spc="-76" dirty="0">
              <a:solidFill>
                <a:srgbClr val="0000FF"/>
              </a:solidFill>
              <a:latin typeface="Times New Roman" panose="02020603050405020304" pitchFamily="18" charset="0"/>
              <a:cs typeface="Times New Roman" panose="02020603050405020304" pitchFamily="18" charset="0"/>
            </a:endParaRPr>
          </a:p>
          <a:p>
            <a:pPr marL="685800" indent="-685800">
              <a:buFont typeface="Arial" panose="020B0604020202020204" pitchFamily="34" charset="0"/>
              <a:buChar char="•"/>
            </a:pPr>
            <a:r>
              <a:rPr lang="en-US" sz="4500" spc="-76" dirty="0">
                <a:solidFill>
                  <a:srgbClr val="0000FF"/>
                </a:solidFill>
                <a:latin typeface="Times New Roman" panose="02020603050405020304" pitchFamily="18" charset="0"/>
                <a:cs typeface="Times New Roman" panose="02020603050405020304" pitchFamily="18" charset="0"/>
              </a:rPr>
              <a:t>While RMSprop optimizer adjusts learning rates for improved model performance.</a:t>
            </a:r>
            <a:endParaRPr lang="en-US" sz="4500" spc="-76" dirty="0">
              <a:solidFill>
                <a:srgbClr val="0000FF"/>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7532977" y="1526274"/>
            <a:ext cx="13359912" cy="1305678"/>
          </a:xfrm>
          <a:prstGeom prst="rect">
            <a:avLst/>
          </a:prstGeom>
        </p:spPr>
        <p:txBody>
          <a:bodyPr lIns="0" tIns="0" rIns="0" bIns="0" rtlCol="0" anchor="t">
            <a:spAutoFit/>
          </a:bodyPr>
          <a:lstStyle/>
          <a:p>
            <a:pPr algn="ctr">
              <a:lnSpc>
                <a:spcPts val="4970"/>
              </a:lnSpc>
              <a:spcBef>
                <a:spcPct val="0"/>
              </a:spcBef>
            </a:pPr>
            <a:r>
              <a:rPr lang="en-US" sz="4970" spc="-99" dirty="0">
                <a:solidFill>
                  <a:srgbClr val="E64130"/>
                </a:solidFill>
                <a:latin typeface="Times New Roman Semi-Bold" panose="02030702070405020303"/>
              </a:rPr>
              <a:t>Why this Model? </a:t>
            </a:r>
            <a:endParaRPr lang="en-US" sz="4970" spc="-99" dirty="0">
              <a:solidFill>
                <a:srgbClr val="E64130"/>
              </a:solidFill>
              <a:latin typeface="Times New Roman Semi-Bold" panose="02030702070405020303"/>
            </a:endParaRPr>
          </a:p>
          <a:p>
            <a:pPr algn="ctr">
              <a:lnSpc>
                <a:spcPts val="4970"/>
              </a:lnSpc>
              <a:spcBef>
                <a:spcPct val="0"/>
              </a:spcBef>
            </a:pPr>
            <a:endParaRPr lang="en-US" sz="4970" spc="-99" dirty="0">
              <a:solidFill>
                <a:srgbClr val="E64130"/>
              </a:solidFill>
              <a:latin typeface="Times New Roman Semi-Bold" panose="02030702070405020303"/>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12171" y="140856"/>
            <a:ext cx="3610567" cy="1775689"/>
          </a:xfrm>
          <a:custGeom>
            <a:avLst/>
            <a:gdLst/>
            <a:ahLst/>
            <a:cxnLst/>
            <a:rect l="l" t="t" r="r" b="b"/>
            <a:pathLst>
              <a:path w="3610567" h="1775689">
                <a:moveTo>
                  <a:pt x="0" y="0"/>
                </a:moveTo>
                <a:lnTo>
                  <a:pt x="3610567" y="0"/>
                </a:lnTo>
                <a:lnTo>
                  <a:pt x="3610567" y="1775688"/>
                </a:lnTo>
                <a:lnTo>
                  <a:pt x="0" y="1775688"/>
                </a:lnTo>
                <a:lnTo>
                  <a:pt x="0" y="0"/>
                </a:lnTo>
                <a:close/>
              </a:path>
            </a:pathLst>
          </a:custGeom>
          <a:blipFill>
            <a:blip r:embed="rId1"/>
            <a:stretch>
              <a:fillRect/>
            </a:stretch>
          </a:blipFill>
        </p:spPr>
      </p:sp>
      <p:sp>
        <p:nvSpPr>
          <p:cNvPr id="3" name="Freeform 3"/>
          <p:cNvSpPr/>
          <p:nvPr/>
        </p:nvSpPr>
        <p:spPr>
          <a:xfrm>
            <a:off x="2276606" y="2238809"/>
            <a:ext cx="14982694" cy="71917"/>
          </a:xfrm>
          <a:custGeom>
            <a:avLst/>
            <a:gdLst/>
            <a:ahLst/>
            <a:cxnLst/>
            <a:rect l="l" t="t" r="r" b="b"/>
            <a:pathLst>
              <a:path w="14982694" h="71917">
                <a:moveTo>
                  <a:pt x="0" y="0"/>
                </a:moveTo>
                <a:lnTo>
                  <a:pt x="14982694" y="0"/>
                </a:lnTo>
                <a:lnTo>
                  <a:pt x="14982694" y="71917"/>
                </a:lnTo>
                <a:lnTo>
                  <a:pt x="0" y="71917"/>
                </a:lnTo>
                <a:lnTo>
                  <a:pt x="0" y="0"/>
                </a:lnTo>
                <a:close/>
              </a:path>
            </a:pathLst>
          </a:custGeom>
          <a:blipFill>
            <a:blip r:embed="rId2"/>
            <a:stretch>
              <a:fillRect/>
            </a:stretch>
          </a:blipFill>
        </p:spPr>
      </p:sp>
      <p:sp>
        <p:nvSpPr>
          <p:cNvPr id="4" name="TextBox 4"/>
          <p:cNvSpPr txBox="1"/>
          <p:nvPr/>
        </p:nvSpPr>
        <p:spPr>
          <a:xfrm>
            <a:off x="2133600" y="2857500"/>
            <a:ext cx="14782800" cy="5539978"/>
          </a:xfrm>
          <a:prstGeom prst="rect">
            <a:avLst/>
          </a:prstGeom>
        </p:spPr>
        <p:txBody>
          <a:bodyPr wrap="square" lIns="0" tIns="0" rIns="0" bIns="0" rtlCol="0" anchor="t">
            <a:spAutoFit/>
          </a:bodyPr>
          <a:lstStyle/>
          <a:p>
            <a:pPr marL="0" indent="0">
              <a:lnSpc>
                <a:spcPct val="100000"/>
              </a:lnSpc>
              <a:buNone/>
            </a:pPr>
            <a:endParaRPr lang="en-US" sz="4500" dirty="0">
              <a:solidFill>
                <a:srgbClr val="0000FF"/>
              </a:solidFill>
              <a:latin typeface="Times New Roman" panose="02020603050405020304" pitchFamily="18" charset="0"/>
              <a:cs typeface="Times New Roman" panose="02020603050405020304" pitchFamily="18" charset="0"/>
              <a:sym typeface="+mn-ea"/>
            </a:endParaRPr>
          </a:p>
          <a:p>
            <a:pPr marL="429895" lvl="1" indent="-214630">
              <a:buFont typeface="Arial" panose="020B0604020202020204"/>
              <a:buChar char="•"/>
            </a:pPr>
            <a:r>
              <a:rPr lang="en-US" sz="4500" spc="-76" dirty="0">
                <a:solidFill>
                  <a:srgbClr val="0000FF"/>
                </a:solidFill>
                <a:latin typeface="Times New Roman" panose="02020603050405020304" pitchFamily="18" charset="0"/>
                <a:cs typeface="Times New Roman" panose="02020603050405020304" pitchFamily="18" charset="0"/>
              </a:rPr>
              <a:t>Our novelty lies in our meticulously curated dataset, comprising manually collected images and data obtained through web scraping. </a:t>
            </a:r>
            <a:endParaRPr lang="en-US" sz="4500" spc="-76" dirty="0">
              <a:solidFill>
                <a:srgbClr val="0000FF"/>
              </a:solidFill>
              <a:latin typeface="Times New Roman" panose="02020603050405020304" pitchFamily="18" charset="0"/>
              <a:cs typeface="Times New Roman" panose="02020603050405020304" pitchFamily="18" charset="0"/>
            </a:endParaRPr>
          </a:p>
          <a:p>
            <a:pPr marL="429895" lvl="1" indent="-214630">
              <a:buFont typeface="Arial" panose="020B0604020202020204"/>
              <a:buChar char="•"/>
            </a:pPr>
            <a:r>
              <a:rPr lang="en-US" sz="4500" spc="-76" dirty="0">
                <a:solidFill>
                  <a:srgbClr val="0000FF"/>
                </a:solidFill>
                <a:latin typeface="Times New Roman" panose="02020603050405020304" pitchFamily="18" charset="0"/>
                <a:cs typeface="Times New Roman" panose="02020603050405020304" pitchFamily="18" charset="0"/>
              </a:rPr>
              <a:t>This diverse dataset, meticulously compiled and curated, enhances model robustness and generalization, ensuring comprehensive coverage of real and fake currency notes.</a:t>
            </a:r>
            <a:endParaRPr lang="en-US" sz="4500" spc="-76" dirty="0">
              <a:solidFill>
                <a:srgbClr val="0000FF"/>
              </a:solidFill>
              <a:latin typeface="Times New Roman" panose="02020603050405020304" pitchFamily="18" charset="0"/>
              <a:cs typeface="Times New Roman" panose="02020603050405020304" pitchFamily="18" charset="0"/>
            </a:endParaRPr>
          </a:p>
          <a:p>
            <a:endParaRPr lang="en-US" sz="4500" spc="-76" dirty="0">
              <a:solidFill>
                <a:srgbClr val="0000FF"/>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9525000" y="1526274"/>
            <a:ext cx="9220200" cy="664477"/>
          </a:xfrm>
          <a:prstGeom prst="rect">
            <a:avLst/>
          </a:prstGeom>
        </p:spPr>
        <p:txBody>
          <a:bodyPr wrap="square" lIns="0" tIns="0" rIns="0" bIns="0" rtlCol="0" anchor="t">
            <a:spAutoFit/>
          </a:bodyPr>
          <a:lstStyle/>
          <a:p>
            <a:pPr algn="ctr">
              <a:lnSpc>
                <a:spcPts val="4970"/>
              </a:lnSpc>
              <a:spcBef>
                <a:spcPct val="0"/>
              </a:spcBef>
            </a:pPr>
            <a:r>
              <a:rPr lang="en-US" sz="4970" spc="-99" dirty="0">
                <a:solidFill>
                  <a:srgbClr val="E64130"/>
                </a:solidFill>
                <a:latin typeface="Times New Roman Semi-Bold" panose="02030702070405020303"/>
              </a:rPr>
              <a:t>Novelty</a:t>
            </a:r>
            <a:endParaRPr lang="en-US" sz="4970" spc="-99" dirty="0">
              <a:solidFill>
                <a:srgbClr val="E64130"/>
              </a:solidFill>
              <a:latin typeface="Times New Roman Semi-Bold" panose="02030702070405020303"/>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512171" y="140856"/>
            <a:ext cx="3610567" cy="1775689"/>
          </a:xfrm>
          <a:custGeom>
            <a:avLst/>
            <a:gdLst/>
            <a:ahLst/>
            <a:cxnLst/>
            <a:rect l="l" t="t" r="r" b="b"/>
            <a:pathLst>
              <a:path w="3610567" h="1775689">
                <a:moveTo>
                  <a:pt x="0" y="0"/>
                </a:moveTo>
                <a:lnTo>
                  <a:pt x="3610567" y="0"/>
                </a:lnTo>
                <a:lnTo>
                  <a:pt x="3610567" y="1775688"/>
                </a:lnTo>
                <a:lnTo>
                  <a:pt x="0" y="1775688"/>
                </a:lnTo>
                <a:lnTo>
                  <a:pt x="0" y="0"/>
                </a:lnTo>
                <a:close/>
              </a:path>
            </a:pathLst>
          </a:custGeom>
          <a:blipFill>
            <a:blip r:embed="rId1"/>
            <a:stretch>
              <a:fillRect/>
            </a:stretch>
          </a:blipFill>
        </p:spPr>
      </p:sp>
      <p:sp>
        <p:nvSpPr>
          <p:cNvPr id="3" name="Freeform 3"/>
          <p:cNvSpPr/>
          <p:nvPr/>
        </p:nvSpPr>
        <p:spPr>
          <a:xfrm>
            <a:off x="2276606" y="2238809"/>
            <a:ext cx="14982694" cy="71917"/>
          </a:xfrm>
          <a:custGeom>
            <a:avLst/>
            <a:gdLst/>
            <a:ahLst/>
            <a:cxnLst/>
            <a:rect l="l" t="t" r="r" b="b"/>
            <a:pathLst>
              <a:path w="14982694" h="71917">
                <a:moveTo>
                  <a:pt x="0" y="0"/>
                </a:moveTo>
                <a:lnTo>
                  <a:pt x="14982694" y="0"/>
                </a:lnTo>
                <a:lnTo>
                  <a:pt x="14982694" y="71917"/>
                </a:lnTo>
                <a:lnTo>
                  <a:pt x="0" y="71917"/>
                </a:lnTo>
                <a:lnTo>
                  <a:pt x="0" y="0"/>
                </a:lnTo>
                <a:close/>
              </a:path>
            </a:pathLst>
          </a:custGeom>
          <a:blipFill>
            <a:blip r:embed="rId2"/>
            <a:stretch>
              <a:fillRect/>
            </a:stretch>
          </a:blipFill>
        </p:spPr>
      </p:sp>
      <p:sp>
        <p:nvSpPr>
          <p:cNvPr id="4" name="TextBox 4"/>
          <p:cNvSpPr txBox="1"/>
          <p:nvPr/>
        </p:nvSpPr>
        <p:spPr>
          <a:xfrm>
            <a:off x="2133600" y="2857500"/>
            <a:ext cx="14782800" cy="3462486"/>
          </a:xfrm>
          <a:prstGeom prst="rect">
            <a:avLst/>
          </a:prstGeom>
        </p:spPr>
        <p:txBody>
          <a:bodyPr wrap="square" lIns="0" tIns="0" rIns="0" bIns="0" rtlCol="0" anchor="t">
            <a:spAutoFit/>
          </a:bodyPr>
          <a:lstStyle/>
          <a:p>
            <a:pPr marL="0" indent="0">
              <a:lnSpc>
                <a:spcPct val="100000"/>
              </a:lnSpc>
              <a:buNone/>
            </a:pPr>
            <a:endParaRPr lang="en-US" sz="4500" dirty="0">
              <a:solidFill>
                <a:srgbClr val="0000FF"/>
              </a:solidFill>
              <a:latin typeface="Times New Roman" panose="02020603050405020304" pitchFamily="18" charset="0"/>
              <a:cs typeface="Times New Roman" panose="02020603050405020304" pitchFamily="18" charset="0"/>
              <a:sym typeface="+mn-ea"/>
            </a:endParaRPr>
          </a:p>
          <a:p>
            <a:pPr marL="429895" lvl="1" indent="-214630">
              <a:buFont typeface="Arial" panose="020B0604020202020204"/>
              <a:buChar char="•"/>
            </a:pPr>
            <a:r>
              <a:rPr lang="en-US" sz="4500" spc="-76" dirty="0">
                <a:solidFill>
                  <a:srgbClr val="0000FF"/>
                </a:solidFill>
                <a:latin typeface="Times New Roman" panose="02020603050405020304" pitchFamily="18" charset="0"/>
                <a:cs typeface="Times New Roman" panose="02020603050405020304" pitchFamily="18" charset="0"/>
              </a:rPr>
              <a:t>Output Screenshots:</a:t>
            </a:r>
            <a:endParaRPr lang="en-US" sz="4500" spc="-76" dirty="0">
              <a:solidFill>
                <a:srgbClr val="0000FF"/>
              </a:solidFill>
              <a:latin typeface="Times New Roman" panose="02020603050405020304" pitchFamily="18" charset="0"/>
              <a:cs typeface="Times New Roman" panose="02020603050405020304" pitchFamily="18" charset="0"/>
            </a:endParaRPr>
          </a:p>
          <a:p>
            <a:pPr marL="214630" lvl="1"/>
            <a:endParaRPr lang="en-US" sz="4500" spc="-76" dirty="0">
              <a:solidFill>
                <a:srgbClr val="0000FF"/>
              </a:solidFill>
              <a:latin typeface="Times New Roman" panose="02020603050405020304" pitchFamily="18" charset="0"/>
              <a:cs typeface="Times New Roman" panose="02020603050405020304" pitchFamily="18" charset="0"/>
            </a:endParaRPr>
          </a:p>
          <a:p>
            <a:pPr marL="887095" lvl="2" indent="-214630">
              <a:buFont typeface="Arial" panose="020B0604020202020204"/>
              <a:buChar char="•"/>
            </a:pPr>
            <a:endParaRPr lang="en-US" sz="4500" spc="-76" dirty="0">
              <a:solidFill>
                <a:srgbClr val="0000FF"/>
              </a:solidFill>
              <a:latin typeface="Times New Roman" panose="02020603050405020304" pitchFamily="18" charset="0"/>
              <a:cs typeface="Times New Roman" panose="02020603050405020304" pitchFamily="18" charset="0"/>
            </a:endParaRPr>
          </a:p>
          <a:p>
            <a:endParaRPr lang="en-US" sz="4500" spc="-76" dirty="0">
              <a:solidFill>
                <a:srgbClr val="0000FF"/>
              </a:solidFill>
              <a:latin typeface="Times New Roman" panose="02020603050405020304" pitchFamily="18" charset="0"/>
              <a:cs typeface="Times New Roman" panose="02020603050405020304" pitchFamily="18" charset="0"/>
            </a:endParaRPr>
          </a:p>
        </p:txBody>
      </p:sp>
      <p:sp>
        <p:nvSpPr>
          <p:cNvPr id="5" name="TextBox 5"/>
          <p:cNvSpPr txBox="1"/>
          <p:nvPr/>
        </p:nvSpPr>
        <p:spPr>
          <a:xfrm>
            <a:off x="9525000" y="1526274"/>
            <a:ext cx="9220200" cy="664477"/>
          </a:xfrm>
          <a:prstGeom prst="rect">
            <a:avLst/>
          </a:prstGeom>
        </p:spPr>
        <p:txBody>
          <a:bodyPr wrap="square" lIns="0" tIns="0" rIns="0" bIns="0" rtlCol="0" anchor="t">
            <a:spAutoFit/>
          </a:bodyPr>
          <a:lstStyle/>
          <a:p>
            <a:pPr algn="ctr">
              <a:lnSpc>
                <a:spcPts val="4970"/>
              </a:lnSpc>
              <a:spcBef>
                <a:spcPct val="0"/>
              </a:spcBef>
            </a:pPr>
            <a:r>
              <a:rPr lang="en-US" sz="4970" spc="-99" dirty="0">
                <a:solidFill>
                  <a:srgbClr val="E64130"/>
                </a:solidFill>
                <a:latin typeface="Times New Roman Semi-Bold" panose="02030702070405020303"/>
              </a:rPr>
              <a:t>Output</a:t>
            </a:r>
            <a:endParaRPr lang="en-US" sz="4970" spc="-99" dirty="0">
              <a:solidFill>
                <a:srgbClr val="E64130"/>
              </a:solidFill>
              <a:latin typeface="Times New Roman Semi-Bold" panose="02030702070405020303"/>
            </a:endParaRPr>
          </a:p>
        </p:txBody>
      </p:sp>
      <p:pic>
        <p:nvPicPr>
          <p:cNvPr id="7" name="Picture 6"/>
          <p:cNvPicPr>
            <a:picLocks noChangeAspect="1"/>
          </p:cNvPicPr>
          <p:nvPr/>
        </p:nvPicPr>
        <p:blipFill>
          <a:blip r:embed="rId3"/>
          <a:stretch>
            <a:fillRect/>
          </a:stretch>
        </p:blipFill>
        <p:spPr>
          <a:xfrm>
            <a:off x="3532992" y="4522934"/>
            <a:ext cx="11222016" cy="508706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2501</Words>
  <Application>WPS Presentation</Application>
  <PresentationFormat>Custom</PresentationFormat>
  <Paragraphs>74</Paragraphs>
  <Slides>12</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12</vt:i4>
      </vt:variant>
    </vt:vector>
  </HeadingPairs>
  <TitlesOfParts>
    <vt:vector size="23" baseType="lpstr">
      <vt:lpstr>Arial</vt:lpstr>
      <vt:lpstr>SimSun</vt:lpstr>
      <vt:lpstr>Wingdings</vt:lpstr>
      <vt:lpstr>Times New Roman</vt:lpstr>
      <vt:lpstr>Times New Roman</vt:lpstr>
      <vt:lpstr>Arial</vt:lpstr>
      <vt:lpstr>Times New Roman Semi-Bold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Best Plant Mama</dc:title>
  <dc:creator>Bhavya M</dc:creator>
  <cp:lastModifiedBy>kalya</cp:lastModifiedBy>
  <cp:revision>18</cp:revision>
  <dcterms:created xsi:type="dcterms:W3CDTF">2006-08-16T00:00:00Z</dcterms:created>
  <dcterms:modified xsi:type="dcterms:W3CDTF">2024-04-15T18:20:47Z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13F574240D1E40059EE75671A0C980DE_12</vt:lpwstr>
  </property>
  <property fmtid="{D5CDD505-2E9C-101B-9397-08002B2CF9AE}" pid="3" name="KSOProductBuildVer">
    <vt:lpwstr>1033-12.2.0.13489</vt:lpwstr>
  </property>
</Properties>
</file>